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3"/>
    <p:sldMasterId id="2147483815" r:id="rId4"/>
  </p:sldMasterIdLst>
  <p:notesMasterIdLst>
    <p:notesMasterId r:id="rId49"/>
  </p:notesMasterIdLst>
  <p:handoutMasterIdLst>
    <p:handoutMasterId r:id="rId50"/>
  </p:handoutMasterIdLst>
  <p:sldIdLst>
    <p:sldId id="256" r:id="rId5"/>
    <p:sldId id="257" r:id="rId6"/>
    <p:sldId id="261" r:id="rId7"/>
    <p:sldId id="331" r:id="rId8"/>
    <p:sldId id="329" r:id="rId9"/>
    <p:sldId id="330" r:id="rId10"/>
    <p:sldId id="328" r:id="rId11"/>
    <p:sldId id="332" r:id="rId12"/>
    <p:sldId id="348" r:id="rId13"/>
    <p:sldId id="333" r:id="rId14"/>
    <p:sldId id="344" r:id="rId15"/>
    <p:sldId id="345" r:id="rId16"/>
    <p:sldId id="334" r:id="rId17"/>
    <p:sldId id="274" r:id="rId18"/>
    <p:sldId id="275" r:id="rId19"/>
    <p:sldId id="276" r:id="rId20"/>
    <p:sldId id="353" r:id="rId21"/>
    <p:sldId id="335" r:id="rId22"/>
    <p:sldId id="279" r:id="rId23"/>
    <p:sldId id="280" r:id="rId24"/>
    <p:sldId id="283" r:id="rId25"/>
    <p:sldId id="284" r:id="rId26"/>
    <p:sldId id="287" r:id="rId27"/>
    <p:sldId id="288" r:id="rId28"/>
    <p:sldId id="289" r:id="rId29"/>
    <p:sldId id="349" r:id="rId30"/>
    <p:sldId id="350" r:id="rId31"/>
    <p:sldId id="341" r:id="rId32"/>
    <p:sldId id="342" r:id="rId33"/>
    <p:sldId id="354" r:id="rId34"/>
    <p:sldId id="292" r:id="rId35"/>
    <p:sldId id="336" r:id="rId36"/>
    <p:sldId id="294" r:id="rId37"/>
    <p:sldId id="295" r:id="rId38"/>
    <p:sldId id="297" r:id="rId39"/>
    <p:sldId id="298" r:id="rId40"/>
    <p:sldId id="299" r:id="rId41"/>
    <p:sldId id="300" r:id="rId42"/>
    <p:sldId id="302" r:id="rId43"/>
    <p:sldId id="303" r:id="rId44"/>
    <p:sldId id="346" r:id="rId45"/>
    <p:sldId id="347" r:id="rId46"/>
    <p:sldId id="352" r:id="rId47"/>
    <p:sldId id="340" r:id="rId48"/>
  </p:sldIdLst>
  <p:sldSz cx="9144000" cy="6858000" type="screen4x3"/>
  <p:notesSz cx="7077075" cy="9383713"/>
  <p:defaultTextStyle>
    <a:defPPr>
      <a:defRPr lang="en-US"/>
    </a:defPPr>
    <a:lvl1pPr algn="l" rtl="0" eaLnBrk="0" fontAlgn="base" hangingPunct="0">
      <a:spcBef>
        <a:spcPct val="0"/>
      </a:spcBef>
      <a:spcAft>
        <a:spcPct val="0"/>
      </a:spcAft>
      <a:defRPr sz="16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16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16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16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1600" kern="1200">
        <a:solidFill>
          <a:schemeClr val="tx1"/>
        </a:solidFill>
        <a:latin typeface="Arial" charset="0"/>
        <a:ea typeface="MS PGothic" pitchFamily="34" charset="-128"/>
        <a:cs typeface="+mn-cs"/>
      </a:defRPr>
    </a:lvl5pPr>
    <a:lvl6pPr marL="2286000" algn="l" defTabSz="914400" rtl="0" eaLnBrk="1" latinLnBrk="0" hangingPunct="1">
      <a:defRPr sz="1600" kern="1200">
        <a:solidFill>
          <a:schemeClr val="tx1"/>
        </a:solidFill>
        <a:latin typeface="Arial" charset="0"/>
        <a:ea typeface="MS PGothic" pitchFamily="34" charset="-128"/>
        <a:cs typeface="+mn-cs"/>
      </a:defRPr>
    </a:lvl6pPr>
    <a:lvl7pPr marL="2743200" algn="l" defTabSz="914400" rtl="0" eaLnBrk="1" latinLnBrk="0" hangingPunct="1">
      <a:defRPr sz="1600" kern="1200">
        <a:solidFill>
          <a:schemeClr val="tx1"/>
        </a:solidFill>
        <a:latin typeface="Arial" charset="0"/>
        <a:ea typeface="MS PGothic" pitchFamily="34" charset="-128"/>
        <a:cs typeface="+mn-cs"/>
      </a:defRPr>
    </a:lvl7pPr>
    <a:lvl8pPr marL="3200400" algn="l" defTabSz="914400" rtl="0" eaLnBrk="1" latinLnBrk="0" hangingPunct="1">
      <a:defRPr sz="1600" kern="1200">
        <a:solidFill>
          <a:schemeClr val="tx1"/>
        </a:solidFill>
        <a:latin typeface="Arial" charset="0"/>
        <a:ea typeface="MS PGothic" pitchFamily="34" charset="-128"/>
        <a:cs typeface="+mn-cs"/>
      </a:defRPr>
    </a:lvl8pPr>
    <a:lvl9pPr marL="3657600" algn="l" defTabSz="914400" rtl="0" eaLnBrk="1" latinLnBrk="0" hangingPunct="1">
      <a:defRPr sz="16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showPr>
  <p:clrMru>
    <a:srgbClr val="00708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2" autoAdjust="0"/>
    <p:restoredTop sz="94660"/>
  </p:normalViewPr>
  <p:slideViewPr>
    <p:cSldViewPr>
      <p:cViewPr varScale="1">
        <p:scale>
          <a:sx n="108" d="100"/>
          <a:sy n="108" d="100"/>
        </p:scale>
        <p:origin x="-192" y="-78"/>
      </p:cViewPr>
      <p:guideLst>
        <p:guide orient="horz" pos="2160"/>
        <p:guide pos="2880"/>
      </p:guideLst>
    </p:cSldViewPr>
  </p:slideViewPr>
  <p:outlineViewPr>
    <p:cViewPr>
      <p:scale>
        <a:sx n="33" d="100"/>
        <a:sy n="33" d="100"/>
      </p:scale>
      <p:origin x="0" y="7368"/>
    </p:cViewPr>
  </p:outlineViewPr>
  <p:notesTextViewPr>
    <p:cViewPr>
      <p:scale>
        <a:sx n="100" d="100"/>
        <a:sy n="100" d="100"/>
      </p:scale>
      <p:origin x="0" y="0"/>
    </p:cViewPr>
  </p:notesTextViewPr>
  <p:sorterViewPr>
    <p:cViewPr>
      <p:scale>
        <a:sx n="200" d="100"/>
        <a:sy n="200" d="100"/>
      </p:scale>
      <p:origin x="0" y="4764"/>
    </p:cViewPr>
  </p:sorterViewPr>
  <p:notesViewPr>
    <p:cSldViewPr>
      <p:cViewPr>
        <p:scale>
          <a:sx n="70" d="100"/>
          <a:sy n="70" d="100"/>
        </p:scale>
        <p:origin x="-2466" y="-66"/>
      </p:cViewPr>
      <p:guideLst>
        <p:guide orient="horz" pos="2955"/>
        <p:guide pos="222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SPEC SFS 2014 Workloads: Read IO Size Distribution</a:t>
            </a:r>
          </a:p>
        </c:rich>
      </c:tx>
      <c:layout/>
    </c:title>
    <c:plotArea>
      <c:layout/>
      <c:bubbleChart>
        <c:ser>
          <c:idx val="0"/>
          <c:order val="0"/>
          <c:tx>
            <c:strRef>
              <c:f>Sheet4!$A$2</c:f>
              <c:strCache>
                <c:ptCount val="1"/>
                <c:pt idx="0">
                  <c:v>VDI</c:v>
                </c:pt>
              </c:strCache>
            </c:strRef>
          </c:tx>
          <c:xVal>
            <c:numRef>
              <c:f>Sheet4!$C$3:$C$18</c:f>
              <c:numCache>
                <c:formatCode>General</c:formatCode>
                <c:ptCount val="16"/>
                <c:pt idx="0">
                  <c:v>512</c:v>
                </c:pt>
                <c:pt idx="1">
                  <c:v>2048</c:v>
                </c:pt>
                <c:pt idx="2">
                  <c:v>3072</c:v>
                </c:pt>
                <c:pt idx="3">
                  <c:v>4096</c:v>
                </c:pt>
                <c:pt idx="4">
                  <c:v>6144</c:v>
                </c:pt>
                <c:pt idx="5">
                  <c:v>8192</c:v>
                </c:pt>
                <c:pt idx="6">
                  <c:v>12288</c:v>
                </c:pt>
                <c:pt idx="7">
                  <c:v>16384</c:v>
                </c:pt>
                <c:pt idx="8">
                  <c:v>24576</c:v>
                </c:pt>
                <c:pt idx="9">
                  <c:v>32768</c:v>
                </c:pt>
                <c:pt idx="10">
                  <c:v>49152</c:v>
                </c:pt>
                <c:pt idx="11">
                  <c:v>65536</c:v>
                </c:pt>
                <c:pt idx="12">
                  <c:v>96512</c:v>
                </c:pt>
                <c:pt idx="13">
                  <c:v>131072</c:v>
                </c:pt>
                <c:pt idx="14">
                  <c:v>262144</c:v>
                </c:pt>
                <c:pt idx="15">
                  <c:v>524288</c:v>
                </c:pt>
              </c:numCache>
            </c:numRef>
          </c:xVal>
          <c:yVal>
            <c:numRef>
              <c:f>Sheet4!$D$3:$D$18</c:f>
              <c:numCache>
                <c:formatCode>General</c:formatCode>
                <c:ptCount val="16"/>
                <c:pt idx="0">
                  <c:v>1</c:v>
                </c:pt>
                <c:pt idx="1">
                  <c:v>1</c:v>
                </c:pt>
                <c:pt idx="2">
                  <c:v>1</c:v>
                </c:pt>
                <c:pt idx="3">
                  <c:v>20</c:v>
                </c:pt>
                <c:pt idx="4">
                  <c:v>1</c:v>
                </c:pt>
                <c:pt idx="5">
                  <c:v>4</c:v>
                </c:pt>
                <c:pt idx="6">
                  <c:v>4</c:v>
                </c:pt>
                <c:pt idx="7">
                  <c:v>42</c:v>
                </c:pt>
                <c:pt idx="8">
                  <c:v>3</c:v>
                </c:pt>
                <c:pt idx="9">
                  <c:v>14</c:v>
                </c:pt>
                <c:pt idx="10">
                  <c:v>1</c:v>
                </c:pt>
                <c:pt idx="11">
                  <c:v>6</c:v>
                </c:pt>
                <c:pt idx="12">
                  <c:v>1</c:v>
                </c:pt>
                <c:pt idx="13">
                  <c:v>1</c:v>
                </c:pt>
                <c:pt idx="14">
                  <c:v>0</c:v>
                </c:pt>
                <c:pt idx="15">
                  <c:v>0</c:v>
                </c:pt>
              </c:numCache>
            </c:numRef>
          </c:yVal>
          <c:bubbleSize>
            <c:numRef>
              <c:f>Sheet4!$E$3:$E$18</c:f>
              <c:numCache>
                <c:formatCode>General</c:formatCode>
                <c:ptCount val="16"/>
                <c:pt idx="0">
                  <c:v>1</c:v>
                </c:pt>
                <c:pt idx="1">
                  <c:v>1</c:v>
                </c:pt>
                <c:pt idx="2">
                  <c:v>1</c:v>
                </c:pt>
                <c:pt idx="3">
                  <c:v>20</c:v>
                </c:pt>
                <c:pt idx="4">
                  <c:v>1</c:v>
                </c:pt>
                <c:pt idx="5">
                  <c:v>4</c:v>
                </c:pt>
                <c:pt idx="6">
                  <c:v>4</c:v>
                </c:pt>
                <c:pt idx="7">
                  <c:v>42</c:v>
                </c:pt>
                <c:pt idx="8">
                  <c:v>3</c:v>
                </c:pt>
                <c:pt idx="9">
                  <c:v>14</c:v>
                </c:pt>
                <c:pt idx="10">
                  <c:v>1</c:v>
                </c:pt>
                <c:pt idx="11">
                  <c:v>6</c:v>
                </c:pt>
                <c:pt idx="12">
                  <c:v>1</c:v>
                </c:pt>
                <c:pt idx="13">
                  <c:v>1</c:v>
                </c:pt>
                <c:pt idx="14">
                  <c:v>0</c:v>
                </c:pt>
                <c:pt idx="15">
                  <c:v>0</c:v>
                </c:pt>
              </c:numCache>
            </c:numRef>
          </c:bubbleSize>
        </c:ser>
        <c:ser>
          <c:idx val="1"/>
          <c:order val="1"/>
          <c:tx>
            <c:strRef>
              <c:f>Sheet4!$A$20</c:f>
              <c:strCache>
                <c:ptCount val="1"/>
                <c:pt idx="0">
                  <c:v>SWBUILD</c:v>
                </c:pt>
              </c:strCache>
            </c:strRef>
          </c:tx>
          <c:xVal>
            <c:numRef>
              <c:f>Sheet4!$C$21:$C$36</c:f>
              <c:numCache>
                <c:formatCode>General</c:formatCode>
                <c:ptCount val="16"/>
                <c:pt idx="0">
                  <c:v>256</c:v>
                </c:pt>
                <c:pt idx="1">
                  <c:v>767.5</c:v>
                </c:pt>
                <c:pt idx="2">
                  <c:v>1535.5</c:v>
                </c:pt>
                <c:pt idx="3">
                  <c:v>3071.5</c:v>
                </c:pt>
                <c:pt idx="4">
                  <c:v>4096</c:v>
                </c:pt>
                <c:pt idx="5">
                  <c:v>6143.5</c:v>
                </c:pt>
                <c:pt idx="6">
                  <c:v>8192</c:v>
                </c:pt>
                <c:pt idx="7">
                  <c:v>12287.5</c:v>
                </c:pt>
                <c:pt idx="8">
                  <c:v>16384</c:v>
                </c:pt>
                <c:pt idx="9">
                  <c:v>24575.5</c:v>
                </c:pt>
                <c:pt idx="10">
                  <c:v>49151.5</c:v>
                </c:pt>
                <c:pt idx="11">
                  <c:v>65536</c:v>
                </c:pt>
                <c:pt idx="12">
                  <c:v>98304</c:v>
                </c:pt>
                <c:pt idx="13">
                  <c:v>98304</c:v>
                </c:pt>
                <c:pt idx="14">
                  <c:v>262144</c:v>
                </c:pt>
                <c:pt idx="15">
                  <c:v>524288</c:v>
                </c:pt>
              </c:numCache>
            </c:numRef>
          </c:xVal>
          <c:yVal>
            <c:numRef>
              <c:f>Sheet4!$D$21:$D$36</c:f>
              <c:numCache>
                <c:formatCode>General</c:formatCode>
                <c:ptCount val="16"/>
                <c:pt idx="0">
                  <c:v>1</c:v>
                </c:pt>
                <c:pt idx="1">
                  <c:v>5</c:v>
                </c:pt>
                <c:pt idx="2">
                  <c:v>7</c:v>
                </c:pt>
                <c:pt idx="3">
                  <c:v>7</c:v>
                </c:pt>
                <c:pt idx="4">
                  <c:v>0</c:v>
                </c:pt>
                <c:pt idx="5">
                  <c:v>45</c:v>
                </c:pt>
                <c:pt idx="6">
                  <c:v>0</c:v>
                </c:pt>
                <c:pt idx="7">
                  <c:v>13</c:v>
                </c:pt>
                <c:pt idx="8">
                  <c:v>0</c:v>
                </c:pt>
                <c:pt idx="9">
                  <c:v>3</c:v>
                </c:pt>
                <c:pt idx="10">
                  <c:v>2</c:v>
                </c:pt>
                <c:pt idx="11">
                  <c:v>0</c:v>
                </c:pt>
                <c:pt idx="12">
                  <c:v>0</c:v>
                </c:pt>
                <c:pt idx="13">
                  <c:v>17</c:v>
                </c:pt>
                <c:pt idx="14">
                  <c:v>0</c:v>
                </c:pt>
                <c:pt idx="15">
                  <c:v>0</c:v>
                </c:pt>
              </c:numCache>
            </c:numRef>
          </c:yVal>
          <c:bubbleSize>
            <c:numRef>
              <c:f>Sheet4!$E$21:$E$36</c:f>
              <c:numCache>
                <c:formatCode>General</c:formatCode>
                <c:ptCount val="16"/>
                <c:pt idx="0">
                  <c:v>1</c:v>
                </c:pt>
                <c:pt idx="1">
                  <c:v>5</c:v>
                </c:pt>
                <c:pt idx="2">
                  <c:v>7</c:v>
                </c:pt>
                <c:pt idx="3">
                  <c:v>7</c:v>
                </c:pt>
                <c:pt idx="4">
                  <c:v>0</c:v>
                </c:pt>
                <c:pt idx="5">
                  <c:v>45</c:v>
                </c:pt>
                <c:pt idx="6">
                  <c:v>0</c:v>
                </c:pt>
                <c:pt idx="7">
                  <c:v>13</c:v>
                </c:pt>
                <c:pt idx="8">
                  <c:v>0</c:v>
                </c:pt>
                <c:pt idx="9">
                  <c:v>3</c:v>
                </c:pt>
                <c:pt idx="10">
                  <c:v>2</c:v>
                </c:pt>
                <c:pt idx="11">
                  <c:v>0</c:v>
                </c:pt>
                <c:pt idx="12">
                  <c:v>0</c:v>
                </c:pt>
                <c:pt idx="13">
                  <c:v>17</c:v>
                </c:pt>
                <c:pt idx="14">
                  <c:v>0</c:v>
                </c:pt>
                <c:pt idx="15">
                  <c:v>0</c:v>
                </c:pt>
              </c:numCache>
            </c:numRef>
          </c:bubbleSize>
        </c:ser>
        <c:ser>
          <c:idx val="2"/>
          <c:order val="2"/>
          <c:tx>
            <c:strRef>
              <c:f>Sheet4!$A$38</c:f>
              <c:strCache>
                <c:ptCount val="1"/>
                <c:pt idx="0">
                  <c:v>VDA1</c:v>
                </c:pt>
              </c:strCache>
            </c:strRef>
          </c:tx>
          <c:xVal>
            <c:numRef>
              <c:f>Sheet4!$C$39:$C$54</c:f>
              <c:numCache>
                <c:formatCode>General</c:formatCode>
                <c:ptCount val="16"/>
                <c:pt idx="0">
                  <c:v>256</c:v>
                </c:pt>
                <c:pt idx="1">
                  <c:v>767.5</c:v>
                </c:pt>
                <c:pt idx="2">
                  <c:v>1535.5</c:v>
                </c:pt>
                <c:pt idx="3">
                  <c:v>3071.5</c:v>
                </c:pt>
                <c:pt idx="4">
                  <c:v>4096</c:v>
                </c:pt>
                <c:pt idx="5">
                  <c:v>6144</c:v>
                </c:pt>
                <c:pt idx="6">
                  <c:v>8192</c:v>
                </c:pt>
                <c:pt idx="7">
                  <c:v>12288</c:v>
                </c:pt>
                <c:pt idx="8">
                  <c:v>16384</c:v>
                </c:pt>
                <c:pt idx="9">
                  <c:v>24576</c:v>
                </c:pt>
                <c:pt idx="10">
                  <c:v>32768</c:v>
                </c:pt>
                <c:pt idx="11">
                  <c:v>65536</c:v>
                </c:pt>
                <c:pt idx="12">
                  <c:v>131072</c:v>
                </c:pt>
                <c:pt idx="13">
                  <c:v>262144</c:v>
                </c:pt>
                <c:pt idx="14">
                  <c:v>524288</c:v>
                </c:pt>
                <c:pt idx="15">
                  <c:v>1048576</c:v>
                </c:pt>
              </c:numCache>
            </c:numRef>
          </c:xVal>
          <c:yVal>
            <c:numRef>
              <c:f>Sheet4!$D$39:$D$54</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yVal>
          <c:bubbleSize>
            <c:numRef>
              <c:f>Sheet4!$E$39:$E$54</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bubbleSize>
        </c:ser>
        <c:ser>
          <c:idx val="3"/>
          <c:order val="3"/>
          <c:tx>
            <c:strRef>
              <c:f>Sheet4!$A$56</c:f>
              <c:strCache>
                <c:ptCount val="1"/>
                <c:pt idx="0">
                  <c:v>VDA2</c:v>
                </c:pt>
              </c:strCache>
            </c:strRef>
          </c:tx>
          <c:xVal>
            <c:numRef>
              <c:f>Sheet4!$C$57:$C$72</c:f>
              <c:numCache>
                <c:formatCode>General</c:formatCode>
                <c:ptCount val="16"/>
                <c:pt idx="0">
                  <c:v>256</c:v>
                </c:pt>
                <c:pt idx="1">
                  <c:v>767.5</c:v>
                </c:pt>
                <c:pt idx="2">
                  <c:v>1535.5</c:v>
                </c:pt>
                <c:pt idx="3">
                  <c:v>3071.5</c:v>
                </c:pt>
                <c:pt idx="4">
                  <c:v>4096</c:v>
                </c:pt>
                <c:pt idx="5">
                  <c:v>6144</c:v>
                </c:pt>
                <c:pt idx="6">
                  <c:v>8192</c:v>
                </c:pt>
                <c:pt idx="7">
                  <c:v>12288</c:v>
                </c:pt>
                <c:pt idx="8">
                  <c:v>16384</c:v>
                </c:pt>
                <c:pt idx="9">
                  <c:v>24576</c:v>
                </c:pt>
                <c:pt idx="10">
                  <c:v>32768</c:v>
                </c:pt>
                <c:pt idx="11">
                  <c:v>65536</c:v>
                </c:pt>
                <c:pt idx="12">
                  <c:v>131072</c:v>
                </c:pt>
                <c:pt idx="13">
                  <c:v>262144</c:v>
                </c:pt>
                <c:pt idx="14">
                  <c:v>524288</c:v>
                </c:pt>
                <c:pt idx="15">
                  <c:v>1048576</c:v>
                </c:pt>
              </c:numCache>
            </c:numRef>
          </c:xVal>
          <c:yVal>
            <c:numRef>
              <c:f>Sheet4!$D$57:$D$72</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15</c:v>
                </c:pt>
                <c:pt idx="12">
                  <c:v>10</c:v>
                </c:pt>
                <c:pt idx="13">
                  <c:v>20</c:v>
                </c:pt>
                <c:pt idx="14">
                  <c:v>35</c:v>
                </c:pt>
                <c:pt idx="15">
                  <c:v>20</c:v>
                </c:pt>
              </c:numCache>
            </c:numRef>
          </c:yVal>
          <c:bubbleSize>
            <c:numRef>
              <c:f>Sheet4!$E$57:$E$72</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15</c:v>
                </c:pt>
                <c:pt idx="12">
                  <c:v>10</c:v>
                </c:pt>
                <c:pt idx="13">
                  <c:v>20</c:v>
                </c:pt>
                <c:pt idx="14">
                  <c:v>35</c:v>
                </c:pt>
                <c:pt idx="15">
                  <c:v>20</c:v>
                </c:pt>
              </c:numCache>
            </c:numRef>
          </c:bubbleSize>
        </c:ser>
        <c:ser>
          <c:idx val="4"/>
          <c:order val="4"/>
          <c:tx>
            <c:strRef>
              <c:f>Sheet4!$A$75</c:f>
              <c:strCache>
                <c:ptCount val="1"/>
                <c:pt idx="0">
                  <c:v>DB_TABLE</c:v>
                </c:pt>
              </c:strCache>
            </c:strRef>
          </c:tx>
          <c:xVal>
            <c:numRef>
              <c:f>Sheet4!$C$76:$C$91</c:f>
              <c:numCache>
                <c:formatCode>General</c:formatCode>
                <c:ptCount val="16"/>
                <c:pt idx="0">
                  <c:v>256</c:v>
                </c:pt>
                <c:pt idx="1">
                  <c:v>767.5</c:v>
                </c:pt>
                <c:pt idx="2">
                  <c:v>1535.5</c:v>
                </c:pt>
                <c:pt idx="3">
                  <c:v>3071.5</c:v>
                </c:pt>
                <c:pt idx="4">
                  <c:v>4096</c:v>
                </c:pt>
                <c:pt idx="5">
                  <c:v>6144</c:v>
                </c:pt>
                <c:pt idx="6">
                  <c:v>8192</c:v>
                </c:pt>
                <c:pt idx="7">
                  <c:v>12288</c:v>
                </c:pt>
                <c:pt idx="8">
                  <c:v>16384</c:v>
                </c:pt>
                <c:pt idx="9">
                  <c:v>24576</c:v>
                </c:pt>
                <c:pt idx="10">
                  <c:v>32768</c:v>
                </c:pt>
                <c:pt idx="11">
                  <c:v>65536</c:v>
                </c:pt>
                <c:pt idx="12">
                  <c:v>98304</c:v>
                </c:pt>
                <c:pt idx="13">
                  <c:v>131072</c:v>
                </c:pt>
                <c:pt idx="14">
                  <c:v>262144</c:v>
                </c:pt>
                <c:pt idx="15">
                  <c:v>1048576</c:v>
                </c:pt>
              </c:numCache>
            </c:numRef>
          </c:xVal>
          <c:yVal>
            <c:numRef>
              <c:f>Sheet4!$D$76:$D$91</c:f>
              <c:numCache>
                <c:formatCode>General</c:formatCode>
                <c:ptCount val="16"/>
                <c:pt idx="0">
                  <c:v>0</c:v>
                </c:pt>
                <c:pt idx="1">
                  <c:v>0</c:v>
                </c:pt>
                <c:pt idx="2">
                  <c:v>0</c:v>
                </c:pt>
                <c:pt idx="3">
                  <c:v>0</c:v>
                </c:pt>
                <c:pt idx="4">
                  <c:v>0</c:v>
                </c:pt>
                <c:pt idx="5">
                  <c:v>0</c:v>
                </c:pt>
                <c:pt idx="6">
                  <c:v>99</c:v>
                </c:pt>
                <c:pt idx="7">
                  <c:v>0</c:v>
                </c:pt>
                <c:pt idx="8">
                  <c:v>0</c:v>
                </c:pt>
                <c:pt idx="9">
                  <c:v>0</c:v>
                </c:pt>
                <c:pt idx="10">
                  <c:v>0</c:v>
                </c:pt>
                <c:pt idx="11">
                  <c:v>0</c:v>
                </c:pt>
                <c:pt idx="12">
                  <c:v>0</c:v>
                </c:pt>
                <c:pt idx="13">
                  <c:v>0</c:v>
                </c:pt>
                <c:pt idx="14">
                  <c:v>0</c:v>
                </c:pt>
                <c:pt idx="15">
                  <c:v>1</c:v>
                </c:pt>
              </c:numCache>
            </c:numRef>
          </c:yVal>
          <c:bubbleSize>
            <c:numRef>
              <c:f>Sheet4!$E$76:$E$91</c:f>
              <c:numCache>
                <c:formatCode>General</c:formatCode>
                <c:ptCount val="16"/>
                <c:pt idx="0">
                  <c:v>0</c:v>
                </c:pt>
                <c:pt idx="1">
                  <c:v>0</c:v>
                </c:pt>
                <c:pt idx="2">
                  <c:v>0</c:v>
                </c:pt>
                <c:pt idx="3">
                  <c:v>0</c:v>
                </c:pt>
                <c:pt idx="4">
                  <c:v>0</c:v>
                </c:pt>
                <c:pt idx="5">
                  <c:v>0</c:v>
                </c:pt>
                <c:pt idx="6">
                  <c:v>99</c:v>
                </c:pt>
                <c:pt idx="7">
                  <c:v>0</c:v>
                </c:pt>
                <c:pt idx="8">
                  <c:v>0</c:v>
                </c:pt>
                <c:pt idx="9">
                  <c:v>0</c:v>
                </c:pt>
                <c:pt idx="10">
                  <c:v>0</c:v>
                </c:pt>
                <c:pt idx="11">
                  <c:v>0</c:v>
                </c:pt>
                <c:pt idx="12">
                  <c:v>0</c:v>
                </c:pt>
                <c:pt idx="13">
                  <c:v>0</c:v>
                </c:pt>
                <c:pt idx="14">
                  <c:v>0</c:v>
                </c:pt>
                <c:pt idx="15">
                  <c:v>1</c:v>
                </c:pt>
              </c:numCache>
            </c:numRef>
          </c:bubbleSize>
        </c:ser>
        <c:ser>
          <c:idx val="5"/>
          <c:order val="5"/>
          <c:tx>
            <c:strRef>
              <c:f>Sheet4!$A$94</c:f>
              <c:strCache>
                <c:ptCount val="1"/>
                <c:pt idx="0">
                  <c:v>DB_LOG</c:v>
                </c:pt>
              </c:strCache>
            </c:strRef>
          </c:tx>
          <c:xVal>
            <c:numRef>
              <c:f>Sheet4!$C$95:$C$110</c:f>
              <c:numCache>
                <c:formatCode>General</c:formatCode>
                <c:ptCount val="16"/>
                <c:pt idx="0">
                  <c:v>256</c:v>
                </c:pt>
                <c:pt idx="1">
                  <c:v>767.5</c:v>
                </c:pt>
                <c:pt idx="2">
                  <c:v>1535.5</c:v>
                </c:pt>
                <c:pt idx="3">
                  <c:v>3071.5</c:v>
                </c:pt>
                <c:pt idx="4">
                  <c:v>4096</c:v>
                </c:pt>
                <c:pt idx="5">
                  <c:v>6144</c:v>
                </c:pt>
                <c:pt idx="6">
                  <c:v>8192</c:v>
                </c:pt>
                <c:pt idx="7">
                  <c:v>12288</c:v>
                </c:pt>
                <c:pt idx="8">
                  <c:v>16384</c:v>
                </c:pt>
                <c:pt idx="9">
                  <c:v>24576</c:v>
                </c:pt>
                <c:pt idx="10">
                  <c:v>32768</c:v>
                </c:pt>
                <c:pt idx="11">
                  <c:v>65536</c:v>
                </c:pt>
                <c:pt idx="12">
                  <c:v>98304</c:v>
                </c:pt>
                <c:pt idx="13">
                  <c:v>131072</c:v>
                </c:pt>
                <c:pt idx="14">
                  <c:v>262144</c:v>
                </c:pt>
                <c:pt idx="15">
                  <c:v>1048576</c:v>
                </c:pt>
              </c:numCache>
            </c:numRef>
          </c:xVal>
          <c:yVal>
            <c:numRef>
              <c:f>Sheet4!$D$95:$D$110</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yVal>
          <c:bubbleSize>
            <c:numRef>
              <c:f>Sheet4!$E$95:$E$110</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bubbleSize>
        </c:ser>
        <c:bubbleScale val="100"/>
        <c:axId val="80547200"/>
        <c:axId val="80664832"/>
      </c:bubbleChart>
      <c:valAx>
        <c:axId val="80547200"/>
        <c:scaling>
          <c:logBase val="2"/>
          <c:orientation val="minMax"/>
          <c:max val="2800000"/>
          <c:min val="128"/>
        </c:scaling>
        <c:axPos val="b"/>
        <c:minorGridlines/>
        <c:title>
          <c:tx>
            <c:rich>
              <a:bodyPr/>
              <a:lstStyle/>
              <a:p>
                <a:pPr>
                  <a:defRPr sz="1200"/>
                </a:pPr>
                <a:r>
                  <a:rPr lang="en-US" sz="1200"/>
                  <a:t>Read IO Size (bytes)</a:t>
                </a:r>
              </a:p>
            </c:rich>
          </c:tx>
          <c:layout/>
        </c:title>
        <c:numFmt formatCode="#,##0" sourceLinked="0"/>
        <c:tickLblPos val="nextTo"/>
        <c:txPr>
          <a:bodyPr/>
          <a:lstStyle/>
          <a:p>
            <a:pPr>
              <a:defRPr sz="1200"/>
            </a:pPr>
            <a:endParaRPr lang="en-US"/>
          </a:p>
        </c:txPr>
        <c:crossAx val="80664832"/>
        <c:crosses val="autoZero"/>
        <c:crossBetween val="midCat"/>
        <c:majorUnit val="4"/>
        <c:minorUnit val="2"/>
      </c:valAx>
      <c:valAx>
        <c:axId val="80664832"/>
        <c:scaling>
          <c:orientation val="minMax"/>
          <c:max val="110"/>
          <c:min val="0"/>
        </c:scaling>
        <c:axPos val="l"/>
        <c:majorGridlines/>
        <c:title>
          <c:tx>
            <c:rich>
              <a:bodyPr rot="-5400000" vert="horz"/>
              <a:lstStyle/>
              <a:p>
                <a:pPr>
                  <a:defRPr sz="1200"/>
                </a:pPr>
                <a:r>
                  <a:rPr lang="en-US" sz="1200"/>
                  <a:t>% of IO Size Distribution</a:t>
                </a:r>
              </a:p>
            </c:rich>
          </c:tx>
          <c:layout/>
        </c:title>
        <c:numFmt formatCode="General" sourceLinked="1"/>
        <c:tickLblPos val="nextTo"/>
        <c:txPr>
          <a:bodyPr/>
          <a:lstStyle/>
          <a:p>
            <a:pPr>
              <a:defRPr sz="1200"/>
            </a:pPr>
            <a:endParaRPr lang="en-US"/>
          </a:p>
        </c:txPr>
        <c:crossAx val="80547200"/>
        <c:crosses val="autoZero"/>
        <c:crossBetween val="midCat"/>
        <c:majorUnit val="10"/>
      </c:valAx>
    </c:plotArea>
    <c:legend>
      <c:legendPos val="t"/>
      <c:layout/>
    </c:legend>
    <c:plotVisOnly val="1"/>
    <c:dispBlanksAs val="gap"/>
  </c:chart>
  <c:txPr>
    <a:bodyPr/>
    <a:lstStyle/>
    <a:p>
      <a:pPr>
        <a:defRPr sz="1800"/>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SPEC SFS 2014 Workloads: Write IO Size Distribution</a:t>
            </a:r>
          </a:p>
        </c:rich>
      </c:tx>
      <c:layout/>
    </c:title>
    <c:plotArea>
      <c:layout/>
      <c:bubbleChart>
        <c:ser>
          <c:idx val="0"/>
          <c:order val="0"/>
          <c:tx>
            <c:strRef>
              <c:f>'Sheet4 (2)'!$A$2</c:f>
              <c:strCache>
                <c:ptCount val="1"/>
                <c:pt idx="0">
                  <c:v>VDI</c:v>
                </c:pt>
              </c:strCache>
            </c:strRef>
          </c:tx>
          <c:xVal>
            <c:numRef>
              <c:f>'Sheet4 (2)'!$C$3:$C$18</c:f>
              <c:numCache>
                <c:formatCode>General</c:formatCode>
                <c:ptCount val="16"/>
                <c:pt idx="0">
                  <c:v>512</c:v>
                </c:pt>
                <c:pt idx="1">
                  <c:v>1024</c:v>
                </c:pt>
                <c:pt idx="2">
                  <c:v>2048</c:v>
                </c:pt>
                <c:pt idx="3">
                  <c:v>4096</c:v>
                </c:pt>
                <c:pt idx="4">
                  <c:v>8192</c:v>
                </c:pt>
                <c:pt idx="5">
                  <c:v>12032</c:v>
                </c:pt>
                <c:pt idx="6">
                  <c:v>16384</c:v>
                </c:pt>
                <c:pt idx="7">
                  <c:v>23808</c:v>
                </c:pt>
                <c:pt idx="8">
                  <c:v>32768</c:v>
                </c:pt>
                <c:pt idx="9">
                  <c:v>49664</c:v>
                </c:pt>
                <c:pt idx="10">
                  <c:v>65536</c:v>
                </c:pt>
                <c:pt idx="11">
                  <c:v>98304</c:v>
                </c:pt>
                <c:pt idx="12">
                  <c:v>131072</c:v>
                </c:pt>
                <c:pt idx="13">
                  <c:v>262144</c:v>
                </c:pt>
                <c:pt idx="14">
                  <c:v>524288</c:v>
                </c:pt>
                <c:pt idx="15">
                  <c:v>1048576</c:v>
                </c:pt>
              </c:numCache>
            </c:numRef>
          </c:xVal>
          <c:yVal>
            <c:numRef>
              <c:f>'Sheet4 (2)'!$D$3:$D$18</c:f>
              <c:numCache>
                <c:formatCode>General</c:formatCode>
                <c:ptCount val="16"/>
                <c:pt idx="0">
                  <c:v>21</c:v>
                </c:pt>
                <c:pt idx="1">
                  <c:v>2</c:v>
                </c:pt>
                <c:pt idx="2">
                  <c:v>1</c:v>
                </c:pt>
                <c:pt idx="3">
                  <c:v>47</c:v>
                </c:pt>
                <c:pt idx="4">
                  <c:v>6</c:v>
                </c:pt>
                <c:pt idx="5">
                  <c:v>3</c:v>
                </c:pt>
                <c:pt idx="6">
                  <c:v>5</c:v>
                </c:pt>
                <c:pt idx="7">
                  <c:v>5</c:v>
                </c:pt>
                <c:pt idx="8">
                  <c:v>1</c:v>
                </c:pt>
                <c:pt idx="9">
                  <c:v>3</c:v>
                </c:pt>
                <c:pt idx="10">
                  <c:v>2</c:v>
                </c:pt>
                <c:pt idx="11">
                  <c:v>1</c:v>
                </c:pt>
                <c:pt idx="12">
                  <c:v>3</c:v>
                </c:pt>
                <c:pt idx="13">
                  <c:v>0</c:v>
                </c:pt>
                <c:pt idx="14">
                  <c:v>0</c:v>
                </c:pt>
                <c:pt idx="15">
                  <c:v>0</c:v>
                </c:pt>
              </c:numCache>
            </c:numRef>
          </c:yVal>
          <c:bubbleSize>
            <c:numRef>
              <c:f>'Sheet4 (2)'!$E$3:$E$18</c:f>
              <c:numCache>
                <c:formatCode>General</c:formatCode>
                <c:ptCount val="16"/>
                <c:pt idx="0">
                  <c:v>21</c:v>
                </c:pt>
                <c:pt idx="1">
                  <c:v>2</c:v>
                </c:pt>
                <c:pt idx="2">
                  <c:v>1</c:v>
                </c:pt>
                <c:pt idx="3">
                  <c:v>47</c:v>
                </c:pt>
                <c:pt idx="4">
                  <c:v>6</c:v>
                </c:pt>
                <c:pt idx="5">
                  <c:v>3</c:v>
                </c:pt>
                <c:pt idx="6">
                  <c:v>5</c:v>
                </c:pt>
                <c:pt idx="7">
                  <c:v>5</c:v>
                </c:pt>
                <c:pt idx="8">
                  <c:v>1</c:v>
                </c:pt>
                <c:pt idx="9">
                  <c:v>3</c:v>
                </c:pt>
                <c:pt idx="10">
                  <c:v>2</c:v>
                </c:pt>
                <c:pt idx="11">
                  <c:v>1</c:v>
                </c:pt>
                <c:pt idx="12">
                  <c:v>3</c:v>
                </c:pt>
                <c:pt idx="13">
                  <c:v>0</c:v>
                </c:pt>
                <c:pt idx="14">
                  <c:v>0</c:v>
                </c:pt>
                <c:pt idx="15">
                  <c:v>0</c:v>
                </c:pt>
              </c:numCache>
            </c:numRef>
          </c:bubbleSize>
        </c:ser>
        <c:ser>
          <c:idx val="1"/>
          <c:order val="1"/>
          <c:tx>
            <c:strRef>
              <c:f>'Sheet4 (2)'!$A$20</c:f>
              <c:strCache>
                <c:ptCount val="1"/>
                <c:pt idx="0">
                  <c:v>SWBUILD</c:v>
                </c:pt>
              </c:strCache>
            </c:strRef>
          </c:tx>
          <c:xVal>
            <c:numRef>
              <c:f>'Sheet4 (2)'!$C$21:$C$36</c:f>
              <c:numCache>
                <c:formatCode>General</c:formatCode>
                <c:ptCount val="16"/>
                <c:pt idx="0">
                  <c:v>256</c:v>
                </c:pt>
                <c:pt idx="1">
                  <c:v>767.5</c:v>
                </c:pt>
                <c:pt idx="2">
                  <c:v>1535.5</c:v>
                </c:pt>
                <c:pt idx="3">
                  <c:v>3071.5</c:v>
                </c:pt>
                <c:pt idx="4">
                  <c:v>4096</c:v>
                </c:pt>
                <c:pt idx="5">
                  <c:v>6143.5</c:v>
                </c:pt>
                <c:pt idx="6">
                  <c:v>8192</c:v>
                </c:pt>
                <c:pt idx="7">
                  <c:v>12287.5</c:v>
                </c:pt>
                <c:pt idx="8">
                  <c:v>16384</c:v>
                </c:pt>
                <c:pt idx="9">
                  <c:v>24575.5</c:v>
                </c:pt>
                <c:pt idx="10">
                  <c:v>49151.5</c:v>
                </c:pt>
                <c:pt idx="11">
                  <c:v>98304</c:v>
                </c:pt>
                <c:pt idx="12">
                  <c:v>98304</c:v>
                </c:pt>
                <c:pt idx="13">
                  <c:v>131072</c:v>
                </c:pt>
                <c:pt idx="14">
                  <c:v>262144</c:v>
                </c:pt>
                <c:pt idx="15">
                  <c:v>524288</c:v>
                </c:pt>
              </c:numCache>
            </c:numRef>
          </c:xVal>
          <c:yVal>
            <c:numRef>
              <c:f>'Sheet4 (2)'!$D$21:$D$36</c:f>
              <c:numCache>
                <c:formatCode>General</c:formatCode>
                <c:ptCount val="16"/>
                <c:pt idx="0">
                  <c:v>5</c:v>
                </c:pt>
                <c:pt idx="1">
                  <c:v>3</c:v>
                </c:pt>
                <c:pt idx="2">
                  <c:v>10</c:v>
                </c:pt>
                <c:pt idx="3">
                  <c:v>15</c:v>
                </c:pt>
                <c:pt idx="4">
                  <c:v>0</c:v>
                </c:pt>
                <c:pt idx="5">
                  <c:v>14</c:v>
                </c:pt>
                <c:pt idx="6">
                  <c:v>0</c:v>
                </c:pt>
                <c:pt idx="7">
                  <c:v>7</c:v>
                </c:pt>
                <c:pt idx="8">
                  <c:v>0</c:v>
                </c:pt>
                <c:pt idx="9">
                  <c:v>6</c:v>
                </c:pt>
                <c:pt idx="10">
                  <c:v>4</c:v>
                </c:pt>
                <c:pt idx="11">
                  <c:v>36</c:v>
                </c:pt>
                <c:pt idx="12">
                  <c:v>0</c:v>
                </c:pt>
                <c:pt idx="13">
                  <c:v>0</c:v>
                </c:pt>
                <c:pt idx="14">
                  <c:v>0</c:v>
                </c:pt>
                <c:pt idx="15">
                  <c:v>0</c:v>
                </c:pt>
              </c:numCache>
            </c:numRef>
          </c:yVal>
          <c:bubbleSize>
            <c:numRef>
              <c:f>'Sheet4 (2)'!$E$21:$E$36</c:f>
              <c:numCache>
                <c:formatCode>General</c:formatCode>
                <c:ptCount val="16"/>
                <c:pt idx="0">
                  <c:v>5</c:v>
                </c:pt>
                <c:pt idx="1">
                  <c:v>3</c:v>
                </c:pt>
                <c:pt idx="2">
                  <c:v>10</c:v>
                </c:pt>
                <c:pt idx="3">
                  <c:v>15</c:v>
                </c:pt>
                <c:pt idx="4">
                  <c:v>0</c:v>
                </c:pt>
                <c:pt idx="5">
                  <c:v>14</c:v>
                </c:pt>
                <c:pt idx="6">
                  <c:v>0</c:v>
                </c:pt>
                <c:pt idx="7">
                  <c:v>7</c:v>
                </c:pt>
                <c:pt idx="8">
                  <c:v>0</c:v>
                </c:pt>
                <c:pt idx="9">
                  <c:v>6</c:v>
                </c:pt>
                <c:pt idx="10">
                  <c:v>4</c:v>
                </c:pt>
                <c:pt idx="11">
                  <c:v>36</c:v>
                </c:pt>
                <c:pt idx="12">
                  <c:v>0</c:v>
                </c:pt>
                <c:pt idx="13">
                  <c:v>0</c:v>
                </c:pt>
                <c:pt idx="14">
                  <c:v>0</c:v>
                </c:pt>
                <c:pt idx="15">
                  <c:v>0</c:v>
                </c:pt>
              </c:numCache>
            </c:numRef>
          </c:bubbleSize>
        </c:ser>
        <c:ser>
          <c:idx val="2"/>
          <c:order val="2"/>
          <c:tx>
            <c:strRef>
              <c:f>'Sheet4 (2)'!$A$38</c:f>
              <c:strCache>
                <c:ptCount val="1"/>
                <c:pt idx="0">
                  <c:v>VDA1</c:v>
                </c:pt>
              </c:strCache>
            </c:strRef>
          </c:tx>
          <c:xVal>
            <c:numRef>
              <c:f>'Sheet4 (2)'!$C$39:$C$54</c:f>
              <c:numCache>
                <c:formatCode>General</c:formatCode>
                <c:ptCount val="16"/>
                <c:pt idx="0">
                  <c:v>256</c:v>
                </c:pt>
                <c:pt idx="1">
                  <c:v>767.5</c:v>
                </c:pt>
                <c:pt idx="2">
                  <c:v>1535.5</c:v>
                </c:pt>
                <c:pt idx="3">
                  <c:v>3071.5</c:v>
                </c:pt>
                <c:pt idx="4">
                  <c:v>4096</c:v>
                </c:pt>
                <c:pt idx="5">
                  <c:v>6144</c:v>
                </c:pt>
                <c:pt idx="6">
                  <c:v>8192</c:v>
                </c:pt>
                <c:pt idx="7">
                  <c:v>12288</c:v>
                </c:pt>
                <c:pt idx="8">
                  <c:v>16384</c:v>
                </c:pt>
                <c:pt idx="9">
                  <c:v>24576</c:v>
                </c:pt>
                <c:pt idx="10">
                  <c:v>32768</c:v>
                </c:pt>
                <c:pt idx="11">
                  <c:v>65536</c:v>
                </c:pt>
                <c:pt idx="12">
                  <c:v>131072</c:v>
                </c:pt>
                <c:pt idx="13">
                  <c:v>262144</c:v>
                </c:pt>
                <c:pt idx="14">
                  <c:v>524288</c:v>
                </c:pt>
                <c:pt idx="15">
                  <c:v>1048576</c:v>
                </c:pt>
              </c:numCache>
            </c:numRef>
          </c:xVal>
          <c:yVal>
            <c:numRef>
              <c:f>'Sheet4 (2)'!$D$39:$D$54</c:f>
              <c:numCache>
                <c:formatCode>General</c:formatCode>
                <c:ptCount val="16"/>
                <c:pt idx="0">
                  <c:v>0</c:v>
                </c:pt>
                <c:pt idx="1">
                  <c:v>0</c:v>
                </c:pt>
                <c:pt idx="2">
                  <c:v>0</c:v>
                </c:pt>
                <c:pt idx="3">
                  <c:v>0</c:v>
                </c:pt>
                <c:pt idx="4">
                  <c:v>0</c:v>
                </c:pt>
                <c:pt idx="5">
                  <c:v>0</c:v>
                </c:pt>
                <c:pt idx="6">
                  <c:v>0</c:v>
                </c:pt>
                <c:pt idx="7">
                  <c:v>0</c:v>
                </c:pt>
                <c:pt idx="8">
                  <c:v>0</c:v>
                </c:pt>
                <c:pt idx="9">
                  <c:v>0</c:v>
                </c:pt>
                <c:pt idx="10">
                  <c:v>5</c:v>
                </c:pt>
                <c:pt idx="11">
                  <c:v>10</c:v>
                </c:pt>
                <c:pt idx="12">
                  <c:v>10</c:v>
                </c:pt>
                <c:pt idx="13">
                  <c:v>25</c:v>
                </c:pt>
                <c:pt idx="14">
                  <c:v>25</c:v>
                </c:pt>
                <c:pt idx="15">
                  <c:v>25</c:v>
                </c:pt>
              </c:numCache>
            </c:numRef>
          </c:yVal>
          <c:bubbleSize>
            <c:numRef>
              <c:f>'Sheet4 (2)'!$E$39:$E$54</c:f>
              <c:numCache>
                <c:formatCode>General</c:formatCode>
                <c:ptCount val="16"/>
                <c:pt idx="0">
                  <c:v>0</c:v>
                </c:pt>
                <c:pt idx="1">
                  <c:v>0</c:v>
                </c:pt>
                <c:pt idx="2">
                  <c:v>0</c:v>
                </c:pt>
                <c:pt idx="3">
                  <c:v>0</c:v>
                </c:pt>
                <c:pt idx="4">
                  <c:v>0</c:v>
                </c:pt>
                <c:pt idx="5">
                  <c:v>0</c:v>
                </c:pt>
                <c:pt idx="6">
                  <c:v>0</c:v>
                </c:pt>
                <c:pt idx="7">
                  <c:v>0</c:v>
                </c:pt>
                <c:pt idx="8">
                  <c:v>0</c:v>
                </c:pt>
                <c:pt idx="9">
                  <c:v>0</c:v>
                </c:pt>
                <c:pt idx="10">
                  <c:v>5</c:v>
                </c:pt>
                <c:pt idx="11">
                  <c:v>10</c:v>
                </c:pt>
                <c:pt idx="12">
                  <c:v>10</c:v>
                </c:pt>
                <c:pt idx="13">
                  <c:v>25</c:v>
                </c:pt>
                <c:pt idx="14">
                  <c:v>25</c:v>
                </c:pt>
                <c:pt idx="15">
                  <c:v>25</c:v>
                </c:pt>
              </c:numCache>
            </c:numRef>
          </c:bubbleSize>
        </c:ser>
        <c:ser>
          <c:idx val="3"/>
          <c:order val="3"/>
          <c:tx>
            <c:strRef>
              <c:f>'Sheet4 (2)'!$A$56</c:f>
              <c:strCache>
                <c:ptCount val="1"/>
                <c:pt idx="0">
                  <c:v>VDA2</c:v>
                </c:pt>
              </c:strCache>
            </c:strRef>
          </c:tx>
          <c:xVal>
            <c:numRef>
              <c:f>'Sheet4 (2)'!$C$57:$C$72</c:f>
              <c:numCache>
                <c:formatCode>General</c:formatCode>
                <c:ptCount val="16"/>
                <c:pt idx="0">
                  <c:v>511</c:v>
                </c:pt>
                <c:pt idx="1">
                  <c:v>1023</c:v>
                </c:pt>
                <c:pt idx="2">
                  <c:v>2047</c:v>
                </c:pt>
                <c:pt idx="3">
                  <c:v>4095</c:v>
                </c:pt>
                <c:pt idx="4">
                  <c:v>4096</c:v>
                </c:pt>
                <c:pt idx="5">
                  <c:v>8191</c:v>
                </c:pt>
                <c:pt idx="6">
                  <c:v>8192</c:v>
                </c:pt>
                <c:pt idx="7">
                  <c:v>16383</c:v>
                </c:pt>
                <c:pt idx="8">
                  <c:v>16384</c:v>
                </c:pt>
                <c:pt idx="9">
                  <c:v>32767</c:v>
                </c:pt>
                <c:pt idx="10">
                  <c:v>32768</c:v>
                </c:pt>
                <c:pt idx="11">
                  <c:v>65536</c:v>
                </c:pt>
                <c:pt idx="12">
                  <c:v>131072</c:v>
                </c:pt>
                <c:pt idx="13">
                  <c:v>262144</c:v>
                </c:pt>
                <c:pt idx="14">
                  <c:v>524288</c:v>
                </c:pt>
                <c:pt idx="15">
                  <c:v>1048576</c:v>
                </c:pt>
              </c:numCache>
            </c:numRef>
          </c:xVal>
          <c:yVal>
            <c:numRef>
              <c:f>'Sheet4 (2)'!$D$57:$D$72</c:f>
              <c:numCache>
                <c:formatCode>General</c:formatCode>
                <c:ptCount val="16"/>
                <c:pt idx="0">
                  <c:v>0</c:v>
                </c:pt>
                <c:pt idx="1">
                  <c:v>0</c:v>
                </c:pt>
                <c:pt idx="2">
                  <c:v>0</c:v>
                </c:pt>
                <c:pt idx="3">
                  <c:v>0</c:v>
                </c:pt>
                <c:pt idx="4">
                  <c:v>0</c:v>
                </c:pt>
                <c:pt idx="5">
                  <c:v>0</c:v>
                </c:pt>
                <c:pt idx="6">
                  <c:v>0</c:v>
                </c:pt>
                <c:pt idx="7">
                  <c:v>0</c:v>
                </c:pt>
                <c:pt idx="8">
                  <c:v>0</c:v>
                </c:pt>
                <c:pt idx="9">
                  <c:v>0</c:v>
                </c:pt>
                <c:pt idx="10">
                  <c:v>5</c:v>
                </c:pt>
                <c:pt idx="11">
                  <c:v>10</c:v>
                </c:pt>
                <c:pt idx="12">
                  <c:v>10</c:v>
                </c:pt>
                <c:pt idx="13">
                  <c:v>25</c:v>
                </c:pt>
                <c:pt idx="14">
                  <c:v>25</c:v>
                </c:pt>
                <c:pt idx="15">
                  <c:v>25</c:v>
                </c:pt>
              </c:numCache>
            </c:numRef>
          </c:yVal>
          <c:bubbleSize>
            <c:numRef>
              <c:f>'Sheet4 (2)'!$E$57:$E$72</c:f>
              <c:numCache>
                <c:formatCode>General</c:formatCode>
                <c:ptCount val="16"/>
                <c:pt idx="0">
                  <c:v>0</c:v>
                </c:pt>
                <c:pt idx="1">
                  <c:v>0</c:v>
                </c:pt>
                <c:pt idx="2">
                  <c:v>0</c:v>
                </c:pt>
                <c:pt idx="3">
                  <c:v>0</c:v>
                </c:pt>
                <c:pt idx="4">
                  <c:v>0</c:v>
                </c:pt>
                <c:pt idx="5">
                  <c:v>0</c:v>
                </c:pt>
                <c:pt idx="6">
                  <c:v>0</c:v>
                </c:pt>
                <c:pt idx="7">
                  <c:v>0</c:v>
                </c:pt>
                <c:pt idx="8">
                  <c:v>0</c:v>
                </c:pt>
                <c:pt idx="9">
                  <c:v>0</c:v>
                </c:pt>
                <c:pt idx="10">
                  <c:v>3.3</c:v>
                </c:pt>
                <c:pt idx="11">
                  <c:v>6.6</c:v>
                </c:pt>
                <c:pt idx="12">
                  <c:v>6.6</c:v>
                </c:pt>
                <c:pt idx="13">
                  <c:v>16.5</c:v>
                </c:pt>
                <c:pt idx="14">
                  <c:v>16.5</c:v>
                </c:pt>
                <c:pt idx="15">
                  <c:v>16.5</c:v>
                </c:pt>
              </c:numCache>
            </c:numRef>
          </c:bubbleSize>
        </c:ser>
        <c:ser>
          <c:idx val="4"/>
          <c:order val="4"/>
          <c:tx>
            <c:strRef>
              <c:f>'Sheet4 (2)'!$A$75</c:f>
              <c:strCache>
                <c:ptCount val="1"/>
                <c:pt idx="0">
                  <c:v>DB_TABLE</c:v>
                </c:pt>
              </c:strCache>
            </c:strRef>
          </c:tx>
          <c:xVal>
            <c:numRef>
              <c:f>'Sheet4 (2)'!$C$76:$C$91</c:f>
              <c:numCache>
                <c:formatCode>General</c:formatCode>
                <c:ptCount val="16"/>
                <c:pt idx="0">
                  <c:v>512</c:v>
                </c:pt>
                <c:pt idx="1">
                  <c:v>1024</c:v>
                </c:pt>
                <c:pt idx="2">
                  <c:v>1536</c:v>
                </c:pt>
                <c:pt idx="3">
                  <c:v>2048</c:v>
                </c:pt>
                <c:pt idx="4">
                  <c:v>2560</c:v>
                </c:pt>
                <c:pt idx="5">
                  <c:v>3072</c:v>
                </c:pt>
                <c:pt idx="6">
                  <c:v>3584</c:v>
                </c:pt>
                <c:pt idx="7">
                  <c:v>4096</c:v>
                </c:pt>
                <c:pt idx="8">
                  <c:v>4608</c:v>
                </c:pt>
                <c:pt idx="9">
                  <c:v>5120</c:v>
                </c:pt>
                <c:pt idx="10">
                  <c:v>8192</c:v>
                </c:pt>
                <c:pt idx="11">
                  <c:v>12288</c:v>
                </c:pt>
                <c:pt idx="12">
                  <c:v>16384</c:v>
                </c:pt>
                <c:pt idx="13">
                  <c:v>20480</c:v>
                </c:pt>
                <c:pt idx="14">
                  <c:v>24576</c:v>
                </c:pt>
                <c:pt idx="15">
                  <c:v>32768</c:v>
                </c:pt>
              </c:numCache>
            </c:numRef>
          </c:xVal>
          <c:yVal>
            <c:numRef>
              <c:f>'Sheet4 (2)'!$D$76:$D$91</c:f>
              <c:numCache>
                <c:formatCode>General</c:formatCode>
                <c:ptCount val="16"/>
                <c:pt idx="0">
                  <c:v>0</c:v>
                </c:pt>
                <c:pt idx="1">
                  <c:v>0</c:v>
                </c:pt>
                <c:pt idx="2">
                  <c:v>0</c:v>
                </c:pt>
                <c:pt idx="3">
                  <c:v>0</c:v>
                </c:pt>
                <c:pt idx="4">
                  <c:v>0</c:v>
                </c:pt>
                <c:pt idx="5">
                  <c:v>0</c:v>
                </c:pt>
                <c:pt idx="6">
                  <c:v>0</c:v>
                </c:pt>
                <c:pt idx="7">
                  <c:v>0</c:v>
                </c:pt>
                <c:pt idx="8">
                  <c:v>0</c:v>
                </c:pt>
                <c:pt idx="9">
                  <c:v>0</c:v>
                </c:pt>
                <c:pt idx="10">
                  <c:v>100</c:v>
                </c:pt>
                <c:pt idx="11">
                  <c:v>0</c:v>
                </c:pt>
                <c:pt idx="12">
                  <c:v>0</c:v>
                </c:pt>
                <c:pt idx="13">
                  <c:v>0</c:v>
                </c:pt>
                <c:pt idx="14">
                  <c:v>0</c:v>
                </c:pt>
                <c:pt idx="15">
                  <c:v>0</c:v>
                </c:pt>
              </c:numCache>
            </c:numRef>
          </c:yVal>
          <c:bubbleSize>
            <c:numRef>
              <c:f>'Sheet4 (2)'!$E$76:$E$91</c:f>
              <c:numCache>
                <c:formatCode>General</c:formatCode>
                <c:ptCount val="16"/>
                <c:pt idx="0">
                  <c:v>0</c:v>
                </c:pt>
                <c:pt idx="1">
                  <c:v>0</c:v>
                </c:pt>
                <c:pt idx="2">
                  <c:v>0</c:v>
                </c:pt>
                <c:pt idx="3">
                  <c:v>0</c:v>
                </c:pt>
                <c:pt idx="4">
                  <c:v>0</c:v>
                </c:pt>
                <c:pt idx="5">
                  <c:v>0</c:v>
                </c:pt>
                <c:pt idx="6">
                  <c:v>0</c:v>
                </c:pt>
                <c:pt idx="7">
                  <c:v>0</c:v>
                </c:pt>
                <c:pt idx="8">
                  <c:v>0</c:v>
                </c:pt>
                <c:pt idx="9">
                  <c:v>0</c:v>
                </c:pt>
                <c:pt idx="10">
                  <c:v>100</c:v>
                </c:pt>
                <c:pt idx="11">
                  <c:v>0</c:v>
                </c:pt>
                <c:pt idx="12">
                  <c:v>0</c:v>
                </c:pt>
                <c:pt idx="13">
                  <c:v>0</c:v>
                </c:pt>
                <c:pt idx="14">
                  <c:v>0</c:v>
                </c:pt>
                <c:pt idx="15">
                  <c:v>0</c:v>
                </c:pt>
              </c:numCache>
            </c:numRef>
          </c:bubbleSize>
        </c:ser>
        <c:ser>
          <c:idx val="5"/>
          <c:order val="5"/>
          <c:tx>
            <c:strRef>
              <c:f>'Sheet4 (2)'!$A$94</c:f>
              <c:strCache>
                <c:ptCount val="1"/>
                <c:pt idx="0">
                  <c:v>DB_LOG</c:v>
                </c:pt>
              </c:strCache>
            </c:strRef>
          </c:tx>
          <c:xVal>
            <c:numRef>
              <c:f>'Sheet4 (2)'!$C$95:$C$110</c:f>
              <c:numCache>
                <c:formatCode>General</c:formatCode>
                <c:ptCount val="16"/>
                <c:pt idx="0">
                  <c:v>512</c:v>
                </c:pt>
                <c:pt idx="1">
                  <c:v>1024</c:v>
                </c:pt>
                <c:pt idx="2">
                  <c:v>1536</c:v>
                </c:pt>
                <c:pt idx="3">
                  <c:v>2048</c:v>
                </c:pt>
                <c:pt idx="4">
                  <c:v>2560</c:v>
                </c:pt>
                <c:pt idx="5">
                  <c:v>3072</c:v>
                </c:pt>
                <c:pt idx="6">
                  <c:v>3584</c:v>
                </c:pt>
                <c:pt idx="7">
                  <c:v>4096</c:v>
                </c:pt>
                <c:pt idx="8">
                  <c:v>4608</c:v>
                </c:pt>
                <c:pt idx="9">
                  <c:v>5120</c:v>
                </c:pt>
                <c:pt idx="10">
                  <c:v>8192</c:v>
                </c:pt>
                <c:pt idx="11">
                  <c:v>12288</c:v>
                </c:pt>
                <c:pt idx="12">
                  <c:v>16384</c:v>
                </c:pt>
                <c:pt idx="13">
                  <c:v>20480</c:v>
                </c:pt>
                <c:pt idx="14">
                  <c:v>24576</c:v>
                </c:pt>
                <c:pt idx="15">
                  <c:v>32768</c:v>
                </c:pt>
              </c:numCache>
            </c:numRef>
          </c:xVal>
          <c:yVal>
            <c:numRef>
              <c:f>'Sheet4 (2)'!$D$95:$D$110</c:f>
              <c:numCache>
                <c:formatCode>General</c:formatCode>
                <c:ptCount val="16"/>
                <c:pt idx="0">
                  <c:v>5</c:v>
                </c:pt>
                <c:pt idx="1">
                  <c:v>5</c:v>
                </c:pt>
                <c:pt idx="2">
                  <c:v>5</c:v>
                </c:pt>
                <c:pt idx="3">
                  <c:v>5</c:v>
                </c:pt>
                <c:pt idx="4">
                  <c:v>5</c:v>
                </c:pt>
                <c:pt idx="5">
                  <c:v>5</c:v>
                </c:pt>
                <c:pt idx="6">
                  <c:v>5</c:v>
                </c:pt>
                <c:pt idx="7">
                  <c:v>5</c:v>
                </c:pt>
                <c:pt idx="8">
                  <c:v>5</c:v>
                </c:pt>
                <c:pt idx="9">
                  <c:v>5</c:v>
                </c:pt>
                <c:pt idx="10">
                  <c:v>10</c:v>
                </c:pt>
                <c:pt idx="11">
                  <c:v>10</c:v>
                </c:pt>
                <c:pt idx="12">
                  <c:v>10</c:v>
                </c:pt>
                <c:pt idx="13">
                  <c:v>10</c:v>
                </c:pt>
                <c:pt idx="14">
                  <c:v>10</c:v>
                </c:pt>
                <c:pt idx="15">
                  <c:v>0</c:v>
                </c:pt>
              </c:numCache>
            </c:numRef>
          </c:yVal>
          <c:bubbleSize>
            <c:numRef>
              <c:f>'Sheet4 (2)'!$E$95:$E$110</c:f>
              <c:numCache>
                <c:formatCode>General</c:formatCode>
                <c:ptCount val="16"/>
                <c:pt idx="0">
                  <c:v>5</c:v>
                </c:pt>
                <c:pt idx="1">
                  <c:v>5</c:v>
                </c:pt>
                <c:pt idx="2">
                  <c:v>5</c:v>
                </c:pt>
                <c:pt idx="3">
                  <c:v>5</c:v>
                </c:pt>
                <c:pt idx="4">
                  <c:v>5</c:v>
                </c:pt>
                <c:pt idx="5">
                  <c:v>5</c:v>
                </c:pt>
                <c:pt idx="6">
                  <c:v>5</c:v>
                </c:pt>
                <c:pt idx="7">
                  <c:v>5</c:v>
                </c:pt>
                <c:pt idx="8">
                  <c:v>5</c:v>
                </c:pt>
                <c:pt idx="9">
                  <c:v>5</c:v>
                </c:pt>
                <c:pt idx="10">
                  <c:v>10</c:v>
                </c:pt>
                <c:pt idx="11">
                  <c:v>10</c:v>
                </c:pt>
                <c:pt idx="12">
                  <c:v>10</c:v>
                </c:pt>
                <c:pt idx="13">
                  <c:v>10</c:v>
                </c:pt>
                <c:pt idx="14">
                  <c:v>10</c:v>
                </c:pt>
                <c:pt idx="15">
                  <c:v>0</c:v>
                </c:pt>
              </c:numCache>
            </c:numRef>
          </c:bubbleSize>
        </c:ser>
        <c:bubbleScale val="100"/>
        <c:axId val="90983040"/>
        <c:axId val="120750464"/>
      </c:bubbleChart>
      <c:valAx>
        <c:axId val="90983040"/>
        <c:scaling>
          <c:logBase val="2"/>
          <c:orientation val="minMax"/>
          <c:max val="2800000"/>
          <c:min val="128"/>
        </c:scaling>
        <c:axPos val="b"/>
        <c:minorGridlines/>
        <c:title>
          <c:tx>
            <c:rich>
              <a:bodyPr/>
              <a:lstStyle/>
              <a:p>
                <a:pPr>
                  <a:defRPr sz="1200"/>
                </a:pPr>
                <a:r>
                  <a:rPr lang="en-US" sz="1200"/>
                  <a:t>Write IO Size (bytes)</a:t>
                </a:r>
              </a:p>
            </c:rich>
          </c:tx>
          <c:layout/>
        </c:title>
        <c:numFmt formatCode="#,##0" sourceLinked="0"/>
        <c:tickLblPos val="nextTo"/>
        <c:txPr>
          <a:bodyPr/>
          <a:lstStyle/>
          <a:p>
            <a:pPr>
              <a:defRPr sz="1200"/>
            </a:pPr>
            <a:endParaRPr lang="en-US"/>
          </a:p>
        </c:txPr>
        <c:crossAx val="120750464"/>
        <c:crosses val="autoZero"/>
        <c:crossBetween val="midCat"/>
        <c:majorUnit val="4"/>
        <c:minorUnit val="2"/>
      </c:valAx>
      <c:valAx>
        <c:axId val="120750464"/>
        <c:scaling>
          <c:orientation val="minMax"/>
          <c:max val="110"/>
          <c:min val="0"/>
        </c:scaling>
        <c:axPos val="l"/>
        <c:majorGridlines/>
        <c:title>
          <c:tx>
            <c:rich>
              <a:bodyPr rot="-5400000" vert="horz"/>
              <a:lstStyle/>
              <a:p>
                <a:pPr>
                  <a:defRPr sz="1200"/>
                </a:pPr>
                <a:r>
                  <a:rPr lang="en-US" sz="1200"/>
                  <a:t>% of IO Size Distribution</a:t>
                </a:r>
              </a:p>
            </c:rich>
          </c:tx>
          <c:layout/>
        </c:title>
        <c:numFmt formatCode="General" sourceLinked="1"/>
        <c:tickLblPos val="nextTo"/>
        <c:txPr>
          <a:bodyPr/>
          <a:lstStyle/>
          <a:p>
            <a:pPr>
              <a:defRPr sz="1200"/>
            </a:pPr>
            <a:endParaRPr lang="en-US"/>
          </a:p>
        </c:txPr>
        <c:crossAx val="90983040"/>
        <c:crosses val="autoZero"/>
        <c:crossBetween val="midCat"/>
        <c:majorUnit val="10"/>
      </c:valAx>
    </c:plotArea>
    <c:legend>
      <c:legendPos val="t"/>
      <c:layout/>
    </c:legend>
    <c:plotVisOnly val="1"/>
    <c:dispBlanksAs val="gap"/>
  </c:chart>
  <c:txPr>
    <a:bodyPr/>
    <a:lstStyle/>
    <a:p>
      <a:pPr>
        <a:defRPr sz="18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0.71667</cdr:x>
      <cdr:y>0.93744</cdr:y>
    </cdr:from>
    <cdr:to>
      <cdr:x>0.98825</cdr:x>
      <cdr:y>0.98485</cdr:y>
    </cdr:to>
    <cdr:sp macro="" textlink="">
      <cdr:nvSpPr>
        <cdr:cNvPr id="2" name="TextBox 1"/>
        <cdr:cNvSpPr txBox="1"/>
      </cdr:nvSpPr>
      <cdr:spPr>
        <a:xfrm xmlns:a="http://schemas.openxmlformats.org/drawingml/2006/main">
          <a:off x="6553200" y="4714573"/>
          <a:ext cx="2483358" cy="2384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Note: VDA1 and DB_LOG do no </a:t>
          </a:r>
          <a:r>
            <a:rPr lang="en-US" sz="1100" dirty="0" smtClean="0"/>
            <a:t>reads</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0.675</cdr:x>
      <cdr:y>0.93655</cdr:y>
    </cdr:from>
    <cdr:to>
      <cdr:x>0.99603</cdr:x>
      <cdr:y>0.98485</cdr:y>
    </cdr:to>
    <cdr:sp macro="" textlink="">
      <cdr:nvSpPr>
        <cdr:cNvPr id="2" name="TextBox 1"/>
        <cdr:cNvSpPr txBox="1"/>
      </cdr:nvSpPr>
      <cdr:spPr>
        <a:xfrm xmlns:a="http://schemas.openxmlformats.org/drawingml/2006/main">
          <a:off x="6172200" y="4710097"/>
          <a:ext cx="2935498" cy="242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Note: VDA1 and </a:t>
          </a:r>
          <a:r>
            <a:rPr lang="en-US" sz="1100" dirty="0" smtClean="0"/>
            <a:t>VDA2 </a:t>
          </a:r>
          <a:r>
            <a:rPr lang="en-US" sz="1100" dirty="0"/>
            <a:t>distributions are identical</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1EB95972-9A70-483A-B2AC-9A09C45A0DD5}" type="datetimeFigureOut">
              <a:rPr lang="en-US" altLang="en-US"/>
              <a:pPr>
                <a:defRPr/>
              </a:pPr>
              <a:t>2/10/2015</a:t>
            </a:fld>
            <a:endParaRPr lang="en-US" altLang="en-US"/>
          </a:p>
        </p:txBody>
      </p:sp>
      <p:sp>
        <p:nvSpPr>
          <p:cNvPr id="4" name="Footer Placeholder 3"/>
          <p:cNvSpPr>
            <a:spLocks noGrp="1"/>
          </p:cNvSpPr>
          <p:nvPr>
            <p:ph type="ftr" sz="quarter" idx="2"/>
          </p:nvPr>
        </p:nvSpPr>
        <p:spPr>
          <a:xfrm>
            <a:off x="0" y="8912225"/>
            <a:ext cx="3067050" cy="4699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6" name="Slide Number Placeholder 5"/>
          <p:cNvSpPr>
            <a:spLocks noGrp="1"/>
          </p:cNvSpPr>
          <p:nvPr>
            <p:ph type="sldNum" sz="quarter" idx="3"/>
          </p:nvPr>
        </p:nvSpPr>
        <p:spPr>
          <a:xfrm>
            <a:off x="4008438" y="8912225"/>
            <a:ext cx="3067050" cy="469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A50EA32-0A66-405A-A1ED-74C163DD616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p:cNvSpPr>
            <a:spLocks noGrp="1"/>
          </p:cNvSpPr>
          <p:nvPr>
            <p:ph type="dt" idx="1"/>
          </p:nvPr>
        </p:nvSpPr>
        <p:spPr>
          <a:xfrm>
            <a:off x="4008438" y="0"/>
            <a:ext cx="3067050" cy="469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pPr>
              <a:defRPr/>
            </a:pPr>
            <a:fld id="{CBCD3ED0-DD59-4927-9FBA-C4FC461B59E9}" type="datetimeFigureOut">
              <a:rPr lang="en-US" altLang="en-US"/>
              <a:pPr>
                <a:defRPr/>
              </a:pPr>
              <a:t>2/10/2015</a:t>
            </a:fld>
            <a:endParaRPr lang="en-US" alt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8025" y="4457700"/>
            <a:ext cx="5661025" cy="42227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12225"/>
            <a:ext cx="3067050" cy="4699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p:cNvSpPr>
            <a:spLocks noGrp="1"/>
          </p:cNvSpPr>
          <p:nvPr>
            <p:ph type="sldNum" sz="quarter" idx="5"/>
          </p:nvPr>
        </p:nvSpPr>
        <p:spPr>
          <a:xfrm>
            <a:off x="4008438" y="8912225"/>
            <a:ext cx="3067050" cy="469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4542632-BCC5-474F-9C1F-C5822AED9A9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ln>
            <a:miter lim="800000"/>
            <a:headEnd/>
            <a:tailEnd/>
          </a:ln>
        </p:spPr>
        <p:txBody>
          <a:bodyPr/>
          <a:lstStyle/>
          <a:p>
            <a:fld id="{924CC65D-D15C-468D-903D-A7AC1CA6703B}"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Intro / Motivation (2-4 min)</a:t>
            </a:r>
          </a:p>
          <a:p>
            <a:r>
              <a:rPr lang="en-US" altLang="en-US" smtClean="0"/>
              <a:t>SPECsfs 2014 Framework (15 min)</a:t>
            </a:r>
          </a:p>
          <a:p>
            <a:r>
              <a:rPr lang="en-US" altLang="en-US" smtClean="0"/>
              <a:t>SPECsfs Reporting (5 min)</a:t>
            </a:r>
          </a:p>
          <a:p>
            <a:r>
              <a:rPr lang="en-US" altLang="en-US" smtClean="0"/>
              <a:t>Workloads / Business Metrics </a:t>
            </a:r>
          </a:p>
          <a:p>
            <a:pPr lvl="2"/>
            <a:r>
              <a:rPr lang="en-US" altLang="en-US" smtClean="0"/>
              <a:t>Includes unique validation criteria for each</a:t>
            </a:r>
          </a:p>
          <a:p>
            <a:pPr lvl="1"/>
            <a:r>
              <a:rPr lang="en-US" altLang="en-US" smtClean="0"/>
              <a:t>VDA (6-7 minutes each)</a:t>
            </a:r>
          </a:p>
          <a:p>
            <a:pPr lvl="1"/>
            <a:r>
              <a:rPr lang="en-US" altLang="en-US" smtClean="0"/>
              <a:t>VDI</a:t>
            </a:r>
          </a:p>
          <a:p>
            <a:pPr lvl="1"/>
            <a:r>
              <a:rPr lang="en-US" altLang="en-US" smtClean="0"/>
              <a:t>SWBUILD</a:t>
            </a:r>
          </a:p>
          <a:p>
            <a:pPr lvl="1"/>
            <a:r>
              <a:rPr lang="en-US" altLang="en-US" smtClean="0"/>
              <a:t>Database</a:t>
            </a:r>
          </a:p>
          <a:p>
            <a:endParaRPr lang="en-US" altLang="en-US" smtClean="0"/>
          </a:p>
        </p:txBody>
      </p:sp>
      <p:sp>
        <p:nvSpPr>
          <p:cNvPr id="22532" name="Slide Number Placeholder 3"/>
          <p:cNvSpPr>
            <a:spLocks noGrp="1"/>
          </p:cNvSpPr>
          <p:nvPr>
            <p:ph type="sldNum" sz="quarter" idx="5"/>
          </p:nvPr>
        </p:nvSpPr>
        <p:spPr bwMode="auto">
          <a:noFill/>
          <a:ln>
            <a:miter lim="800000"/>
            <a:headEnd/>
            <a:tailEnd/>
          </a:ln>
        </p:spPr>
        <p:txBody>
          <a:bodyPr/>
          <a:lstStyle/>
          <a:p>
            <a:fld id="{CD274DF9-DF5A-48A1-A8B9-6AB306D13DB1}" type="slidenum">
              <a:rPr lang="en-US" altLang="en-US"/>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Move away from System Benchmarking</a:t>
            </a:r>
          </a:p>
          <a:p>
            <a:r>
              <a:rPr lang="en-US" altLang="en-US" smtClean="0"/>
              <a:t>All previous versions of the SFS workloads represent direct protocol generation (NFSv2, NFSv3, CIFS)</a:t>
            </a:r>
          </a:p>
          <a:p>
            <a:r>
              <a:rPr lang="en-US" altLang="en-US" smtClean="0"/>
              <a:t>Only measures the file server and has been limited to a single, narrow workload</a:t>
            </a:r>
          </a:p>
          <a:p>
            <a:r>
              <a:rPr lang="en-US" altLang="en-US" smtClean="0"/>
              <a:t>Difficult to update benchmark and workloads </a:t>
            </a:r>
          </a:p>
          <a:p>
            <a:r>
              <a:rPr lang="en-US" altLang="en-US" smtClean="0"/>
              <a:t>No measurement of the “client” or local file systems</a:t>
            </a:r>
          </a:p>
          <a:p>
            <a:r>
              <a:rPr lang="en-US" altLang="en-US" smtClean="0"/>
              <a:t>Unable to adapt to industry changes</a:t>
            </a:r>
          </a:p>
          <a:p>
            <a:endParaRPr lang="en-US" altLang="en-US" smtClean="0"/>
          </a:p>
        </p:txBody>
      </p:sp>
      <p:sp>
        <p:nvSpPr>
          <p:cNvPr id="29700" name="Slide Number Placeholder 3"/>
          <p:cNvSpPr>
            <a:spLocks noGrp="1"/>
          </p:cNvSpPr>
          <p:nvPr>
            <p:ph type="sldNum" sz="quarter" idx="5"/>
          </p:nvPr>
        </p:nvSpPr>
        <p:spPr bwMode="auto">
          <a:noFill/>
          <a:ln>
            <a:miter lim="800000"/>
            <a:headEnd/>
            <a:tailEnd/>
          </a:ln>
        </p:spPr>
        <p:txBody>
          <a:bodyPr/>
          <a:lstStyle/>
          <a:p>
            <a:fld id="{565473A7-22DE-440B-98EB-27FE2202B1E1}"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altLang="en-US" smtClean="0"/>
              <a:t>Overall Response Time is calculated only when generating the Full Disclosure Report.</a:t>
            </a:r>
          </a:p>
        </p:txBody>
      </p:sp>
      <p:sp>
        <p:nvSpPr>
          <p:cNvPr id="49156" name="Slide Number Placeholder 3"/>
          <p:cNvSpPr>
            <a:spLocks noGrp="1"/>
          </p:cNvSpPr>
          <p:nvPr>
            <p:ph type="sldNum" sz="quarter" idx="5"/>
          </p:nvPr>
        </p:nvSpPr>
        <p:spPr bwMode="auto">
          <a:noFill/>
          <a:ln>
            <a:miter lim="800000"/>
            <a:headEnd/>
            <a:tailEnd/>
          </a:ln>
        </p:spPr>
        <p:txBody>
          <a:bodyPr/>
          <a:lstStyle/>
          <a:p>
            <a:fld id="{96C7C1FF-1D15-4EAD-A172-56FE3AD99574}" type="slidenum">
              <a:rPr lang="en-US" altLang="en-US"/>
              <a:pPr/>
              <a:t>27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l="3795" t="75641" r="4478" b="-3159"/>
          <a:stretch>
            <a:fillRect/>
          </a:stretch>
        </p:blipFill>
        <p:spPr bwMode="auto">
          <a:xfrm>
            <a:off x="0" y="0"/>
            <a:ext cx="9144000" cy="2743200"/>
          </a:xfrm>
          <a:prstGeom prst="rect">
            <a:avLst/>
          </a:prstGeom>
          <a:noFill/>
          <a:ln w="9525">
            <a:noFill/>
            <a:miter lim="800000"/>
            <a:headEnd/>
            <a:tailEnd/>
          </a:ln>
        </p:spPr>
      </p:pic>
      <p:sp>
        <p:nvSpPr>
          <p:cNvPr id="5" name="TextBox 4"/>
          <p:cNvSpPr txBox="1">
            <a:spLocks noChangeArrowheads="1"/>
          </p:cNvSpPr>
          <p:nvPr userDrawn="1"/>
        </p:nvSpPr>
        <p:spPr bwMode="auto">
          <a:xfrm>
            <a:off x="0" y="5715000"/>
            <a:ext cx="9144000" cy="1138238"/>
          </a:xfrm>
          <a:prstGeom prst="rect">
            <a:avLst/>
          </a:prstGeom>
          <a:solidFill>
            <a:schemeClr val="bg1"/>
          </a:solidFill>
          <a:ln>
            <a:noFill/>
          </a:ln>
          <a:extLst>
            <a:ext uri="{91240B29-F687-4f45-9708-019B960494DF}"/>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defRPr/>
            </a:pPr>
            <a:endParaRPr lang="en-US" altLang="en-US" smtClean="0">
              <a:ea typeface="+mn-ea"/>
            </a:endParaRPr>
          </a:p>
        </p:txBody>
      </p:sp>
      <p:sp>
        <p:nvSpPr>
          <p:cNvPr id="2" name="Title 1"/>
          <p:cNvSpPr>
            <a:spLocks noGrp="1"/>
          </p:cNvSpPr>
          <p:nvPr>
            <p:ph type="ctrTitle"/>
          </p:nvPr>
        </p:nvSpPr>
        <p:spPr>
          <a:xfrm>
            <a:off x="685800" y="2130425"/>
            <a:ext cx="7772400" cy="1470025"/>
          </a:xfrm>
        </p:spPr>
        <p:txBody>
          <a:bodyPr/>
          <a:lstStyle>
            <a:lvl1pPr algn="ct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7" name="Slide Number Placeholder 6"/>
          <p:cNvSpPr>
            <a:spLocks noGrp="1"/>
          </p:cNvSpPr>
          <p:nvPr>
            <p:ph type="sldNum" sz="quarter" idx="10"/>
          </p:nvPr>
        </p:nvSpPr>
        <p:spPr/>
        <p:txBody>
          <a:bodyPr/>
          <a:lstStyle>
            <a:lvl1pPr>
              <a:defRPr/>
            </a:lvl1pPr>
          </a:lstStyle>
          <a:p>
            <a:fld id="{02AEEDAC-60AC-4A96-B764-9C96623BD062}" type="slidenum">
              <a:rPr lang="en-US" altLang="en-US"/>
              <a:pPr/>
              <a:t>‹#›</a:t>
            </a:fld>
            <a:endParaRPr lang="en-US" altLang="en-US"/>
          </a:p>
        </p:txBody>
      </p:sp>
      <p:pic>
        <p:nvPicPr>
          <p:cNvPr id="84995" name="Picture 3"/>
          <p:cNvPicPr>
            <a:picLocks noChangeAspect="1" noChangeArrowheads="1"/>
          </p:cNvPicPr>
          <p:nvPr userDrawn="1"/>
        </p:nvPicPr>
        <p:blipFill>
          <a:blip r:embed="rId3" cstate="print"/>
          <a:srcRect/>
          <a:stretch>
            <a:fillRect/>
          </a:stretch>
        </p:blipFill>
        <p:spPr bwMode="auto">
          <a:xfrm>
            <a:off x="381000" y="152400"/>
            <a:ext cx="1676400" cy="1663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hangingPunct="0">
              <a:defRPr>
                <a:latin typeface="Arial" panose="020B0604020202020204" pitchFamily="34" charset="0"/>
              </a:defRPr>
            </a:lvl1pPr>
          </a:lstStyle>
          <a:p>
            <a:pPr>
              <a:defRPr/>
            </a:pPr>
            <a:fld id="{CB522C42-34D6-445C-ABB8-67C9D56404B7}" type="datetimeFigureOut">
              <a:rPr lang="en-US" altLang="en-US"/>
              <a:pPr>
                <a:defRPr/>
              </a:pPr>
              <a:t>2/10/2015</a:t>
            </a:fld>
            <a:endParaRPr lang="en-US" alt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hangingPunct="0">
              <a:defRPr>
                <a:latin typeface="Arial" charset="0"/>
              </a:defRPr>
            </a:lvl1pPr>
          </a:lstStyle>
          <a:p>
            <a:fld id="{9BEFF2BD-7E19-4999-AAA1-206A78AB9828}"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hangingPunct="0">
              <a:defRPr>
                <a:latin typeface="Arial" panose="020B0604020202020204" pitchFamily="34" charset="0"/>
              </a:defRPr>
            </a:lvl1pPr>
          </a:lstStyle>
          <a:p>
            <a:pPr>
              <a:defRPr/>
            </a:pPr>
            <a:fld id="{902C57DB-621E-45F5-947B-A72A24C090F0}" type="datetimeFigureOut">
              <a:rPr lang="en-US" altLang="en-US"/>
              <a:pPr>
                <a:defRPr/>
              </a:pPr>
              <a:t>2/10/2015</a:t>
            </a:fld>
            <a:endParaRPr lang="en-US" alt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hangingPunct="0">
              <a:defRPr>
                <a:latin typeface="Arial" charset="0"/>
              </a:defRPr>
            </a:lvl1pPr>
          </a:lstStyle>
          <a:p>
            <a:fld id="{12378587-0F97-4735-9563-44DCA8E2B85D}"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Arial" panose="020B0604020202020204" pitchFamily="34" charset="0"/>
              </a:defRPr>
            </a:lvl1pPr>
          </a:lstStyle>
          <a:p>
            <a:pPr>
              <a:defRPr/>
            </a:pPr>
            <a:fld id="{797B7738-940B-4614-8EA4-E74400499FBF}" type="datetimeFigureOut">
              <a:rPr lang="en-US" altLang="en-US"/>
              <a:pPr>
                <a:defRPr/>
              </a:pPr>
              <a:t>2/10/2015</a:t>
            </a:fld>
            <a:endParaRPr lang="en-US" alt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a:latin typeface="Arial" charset="0"/>
              </a:defRPr>
            </a:lvl1pPr>
          </a:lstStyle>
          <a:p>
            <a:fld id="{52F08A5D-46F5-44A7-83BC-F601B5612729}"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panose="020B0604020202020204" pitchFamily="34" charset="0"/>
              </a:defRPr>
            </a:lvl1pPr>
          </a:lstStyle>
          <a:p>
            <a:pPr>
              <a:defRPr/>
            </a:pPr>
            <a:fld id="{BB94F375-53BB-4141-A001-51FB56A1B170}" type="datetimeFigureOut">
              <a:rPr lang="en-US" altLang="en-US"/>
              <a:pPr>
                <a:defRPr/>
              </a:pPr>
              <a:t>2/10/2015</a:t>
            </a:fld>
            <a:endParaRPr lang="en-US"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Arial" charset="0"/>
              </a:defRPr>
            </a:lvl1pPr>
          </a:lstStyle>
          <a:p>
            <a:fld id="{C08DCCD3-473E-4035-A4AA-96ECEDA33690}"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hangingPunct="0">
              <a:defRPr>
                <a:latin typeface="Arial" panose="020B0604020202020204" pitchFamily="34" charset="0"/>
              </a:defRPr>
            </a:lvl1pPr>
          </a:lstStyle>
          <a:p>
            <a:pPr>
              <a:defRPr/>
            </a:pPr>
            <a:fld id="{240DE1C7-0386-418C-8A55-58F7A8A892A9}" type="datetimeFigureOut">
              <a:rPr lang="en-US" altLang="en-US"/>
              <a:pPr>
                <a:defRPr/>
              </a:pPr>
              <a:t>2/10/2015</a:t>
            </a:fld>
            <a:endParaRPr lang="en-US"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Arial" charset="0"/>
              </a:defRPr>
            </a:lvl1pPr>
          </a:lstStyle>
          <a:p>
            <a:fld id="{50692848-6F08-4BCD-AC21-A858BCF40074}"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panose="020B0604020202020204" pitchFamily="34" charset="0"/>
              </a:defRPr>
            </a:lvl1pPr>
          </a:lstStyle>
          <a:p>
            <a:pPr>
              <a:defRPr/>
            </a:pPr>
            <a:fld id="{A3EA8F69-DFFD-450D-84BD-77BFB562CCAC}" type="datetimeFigureOut">
              <a:rPr lang="en-US" altLang="en-US"/>
              <a:pPr>
                <a:defRPr/>
              </a:pPr>
              <a:t>2/10/2015</a:t>
            </a:fld>
            <a:endParaRPr lang="en-US"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Arial" charset="0"/>
              </a:defRPr>
            </a:lvl1pPr>
          </a:lstStyle>
          <a:p>
            <a:fld id="{FE28CC22-AA94-4FD7-B680-D14CCDF8FC3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panose="020B0604020202020204" pitchFamily="34" charset="0"/>
              </a:defRPr>
            </a:lvl1pPr>
          </a:lstStyle>
          <a:p>
            <a:pPr>
              <a:defRPr/>
            </a:pPr>
            <a:fld id="{9533B9BB-492B-4C65-B7AC-E1579B5DA626}" type="datetimeFigureOut">
              <a:rPr lang="en-US" altLang="en-US"/>
              <a:pPr>
                <a:defRPr/>
              </a:pPr>
              <a:t>2/10/2015</a:t>
            </a:fld>
            <a:endParaRPr lang="en-US"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Arial" charset="0"/>
              </a:defRPr>
            </a:lvl1pPr>
          </a:lstStyle>
          <a:p>
            <a:fld id="{1E02FF5D-C2C4-46B3-B0DC-FA6E57FA233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30A0"/>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6"/>
          <p:cNvSpPr>
            <a:spLocks noGrp="1"/>
          </p:cNvSpPr>
          <p:nvPr>
            <p:ph type="sldNum" sz="quarter" idx="10"/>
          </p:nvPr>
        </p:nvSpPr>
        <p:spPr>
          <a:xfrm>
            <a:off x="6934200" y="5638800"/>
            <a:ext cx="2133600" cy="365125"/>
          </a:xfrm>
        </p:spPr>
        <p:txBody>
          <a:bodyPr/>
          <a:lstStyle>
            <a:lvl1pPr>
              <a:defRPr>
                <a:solidFill>
                  <a:schemeClr val="tx1"/>
                </a:solidFill>
              </a:defRPr>
            </a:lvl1pPr>
          </a:lstStyle>
          <a:p>
            <a:fld id="{53FBEFFD-5C92-4D64-A60A-0F2A0025CEBA}"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fld id="{63EA6A05-B4C0-4309-83A4-73480CF0BFAE}"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6"/>
          <p:cNvSpPr>
            <a:spLocks noGrp="1"/>
          </p:cNvSpPr>
          <p:nvPr>
            <p:ph type="sldNum" sz="quarter" idx="10"/>
          </p:nvPr>
        </p:nvSpPr>
        <p:spPr/>
        <p:txBody>
          <a:bodyPr/>
          <a:lstStyle>
            <a:lvl1pPr>
              <a:defRPr/>
            </a:lvl1pPr>
          </a:lstStyle>
          <a:p>
            <a:fld id="{460C3BB4-570A-43AD-8F42-18A916EBD47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2192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fld id="{A049D13F-AF75-423E-99F4-3267A9843082}"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hangingPunct="0">
              <a:defRPr>
                <a:latin typeface="Arial" panose="020B0604020202020204" pitchFamily="34" charset="0"/>
              </a:defRPr>
            </a:lvl1pPr>
          </a:lstStyle>
          <a:p>
            <a:pPr>
              <a:defRPr/>
            </a:pPr>
            <a:fld id="{8FB2F8E2-F977-4CDD-AEB7-025E59768DEF}" type="datetimeFigureOut">
              <a:rPr lang="en-US" altLang="en-US"/>
              <a:pPr>
                <a:defRPr/>
              </a:pPr>
              <a:t>2/10/2015</a:t>
            </a:fld>
            <a:endParaRPr lang="en-US"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Arial" charset="0"/>
              </a:defRPr>
            </a:lvl1pPr>
          </a:lstStyle>
          <a:p>
            <a:fld id="{90DFC57A-5952-4D29-B588-2FE2FE367796}"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hangingPunct="0">
              <a:defRPr>
                <a:latin typeface="Arial" panose="020B0604020202020204" pitchFamily="34" charset="0"/>
              </a:defRPr>
            </a:lvl1pPr>
          </a:lstStyle>
          <a:p>
            <a:pPr>
              <a:defRPr/>
            </a:pPr>
            <a:fld id="{52F7051A-863B-4F87-9DFE-BD87605E7AFD}" type="datetimeFigureOut">
              <a:rPr lang="en-US" altLang="en-US"/>
              <a:pPr>
                <a:defRPr/>
              </a:pPr>
              <a:t>2/10/2015</a:t>
            </a:fld>
            <a:endParaRPr lang="en-US"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Arial" charset="0"/>
              </a:defRPr>
            </a:lvl1pPr>
          </a:lstStyle>
          <a:p>
            <a:fld id="{6702921F-D6B8-4F35-954D-D3684BA0F26F}"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hangingPunct="0">
              <a:defRPr>
                <a:latin typeface="Arial" panose="020B0604020202020204" pitchFamily="34" charset="0"/>
              </a:defRPr>
            </a:lvl1pPr>
          </a:lstStyle>
          <a:p>
            <a:pPr>
              <a:defRPr/>
            </a:pPr>
            <a:fld id="{96E7137F-DAAA-4565-B681-A611F40941EA}" type="datetimeFigureOut">
              <a:rPr lang="en-US" altLang="en-US"/>
              <a:pPr>
                <a:defRPr/>
              </a:pPr>
              <a:t>2/10/2015</a:t>
            </a:fld>
            <a:endParaRPr lang="en-US" alt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Arial" charset="0"/>
              </a:defRPr>
            </a:lvl1pPr>
          </a:lstStyle>
          <a:p>
            <a:fld id="{D861E240-D24F-429C-ABA7-9BCB69CFD25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hangingPunct="0">
              <a:defRPr>
                <a:latin typeface="Arial" panose="020B0604020202020204" pitchFamily="34" charset="0"/>
              </a:defRPr>
            </a:lvl1pPr>
          </a:lstStyle>
          <a:p>
            <a:pPr>
              <a:defRPr/>
            </a:pPr>
            <a:fld id="{1A832910-22F1-4EC3-9092-F7411B90F0E0}" type="datetimeFigureOut">
              <a:rPr lang="en-US" altLang="en-US"/>
              <a:pPr>
                <a:defRPr/>
              </a:pPr>
              <a:t>2/10/2015</a:t>
            </a:fld>
            <a:endParaRPr lang="en-US" alt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Arial" charset="0"/>
              </a:defRPr>
            </a:lvl1pPr>
          </a:lstStyle>
          <a:p>
            <a:fld id="{44E04B34-975D-4FFD-8136-E38D5C5F56E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7" cstate="print"/>
          <a:srcRect t="57468" r="4964" b="19868"/>
          <a:stretch>
            <a:fillRect/>
          </a:stretch>
        </p:blipFill>
        <p:spPr bwMode="auto">
          <a:xfrm>
            <a:off x="0" y="4724400"/>
            <a:ext cx="9144000" cy="2181225"/>
          </a:xfrm>
          <a:prstGeom prst="rect">
            <a:avLst/>
          </a:prstGeom>
          <a:noFill/>
          <a:ln w="9525">
            <a:noFill/>
            <a:miter lim="800000"/>
            <a:headEnd/>
            <a:tailEnd/>
          </a:ln>
        </p:spPr>
      </p:pic>
      <p:sp>
        <p:nvSpPr>
          <p:cNvPr id="1027" name="Rectangle 33"/>
          <p:cNvSpPr>
            <a:spLocks noGrp="1" noChangeArrowheads="1"/>
          </p:cNvSpPr>
          <p:nvPr>
            <p:ph type="title"/>
          </p:nvPr>
        </p:nvSpPr>
        <p:spPr bwMode="auto">
          <a:xfrm>
            <a:off x="1524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4"/>
          <p:cNvSpPr>
            <a:spLocks noGrp="1" noChangeArrowheads="1"/>
          </p:cNvSpPr>
          <p:nvPr>
            <p:ph type="body" idx="1"/>
          </p:nvPr>
        </p:nvSpPr>
        <p:spPr bwMode="auto">
          <a:xfrm>
            <a:off x="457200" y="16002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Slide Number Placeholder 6"/>
          <p:cNvSpPr>
            <a:spLocks noGrp="1"/>
          </p:cNvSpPr>
          <p:nvPr>
            <p:ph type="sldNum" sz="quarter" idx="4"/>
          </p:nvPr>
        </p:nvSpPr>
        <p:spPr>
          <a:xfrm>
            <a:off x="7010400" y="58070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595959"/>
                </a:solidFill>
                <a:cs typeface="Arial" charset="0"/>
              </a:defRPr>
            </a:lvl1pPr>
          </a:lstStyle>
          <a:p>
            <a:fld id="{83AAED5A-7D94-450B-9CE4-243FBE3FA2F6}" type="slidenum">
              <a:rPr lang="en-US" altLang="en-US"/>
              <a:pPr/>
              <a:t>‹#›</a:t>
            </a:fld>
            <a:endParaRPr lang="en-US" altLang="en-US"/>
          </a:p>
        </p:txBody>
      </p:sp>
      <p:sp>
        <p:nvSpPr>
          <p:cNvPr id="10" name="Footer Placeholder 7"/>
          <p:cNvSpPr txBox="1">
            <a:spLocks/>
          </p:cNvSpPr>
          <p:nvPr userDrawn="1"/>
        </p:nvSpPr>
        <p:spPr>
          <a:xfrm>
            <a:off x="1371600" y="6416675"/>
            <a:ext cx="6629400" cy="365125"/>
          </a:xfrm>
          <a:prstGeom prst="rect">
            <a:avLst/>
          </a:prstGeom>
        </p:spPr>
        <p:txBody>
          <a:bodyPr anchor="ct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en-US" altLang="en-US" sz="1000" dirty="0" smtClean="0">
                <a:cs typeface="Arial" panose="020B0604020202020204" pitchFamily="34" charset="0"/>
              </a:rPr>
              <a:t>2015</a:t>
            </a:r>
            <a:r>
              <a:rPr lang="en-US" altLang="en-US" sz="1000" baseline="0" dirty="0" smtClean="0">
                <a:cs typeface="Arial" panose="020B0604020202020204" pitchFamily="34" charset="0"/>
              </a:rPr>
              <a:t> </a:t>
            </a:r>
            <a:r>
              <a:rPr lang="en-US" altLang="en-US" sz="1000" dirty="0" smtClean="0">
                <a:cs typeface="Arial" panose="020B0604020202020204" pitchFamily="34" charset="0"/>
              </a:rPr>
              <a:t>File and Storage Technologies</a:t>
            </a:r>
            <a:r>
              <a:rPr lang="en-US" altLang="en-US" sz="1000" baseline="0" dirty="0" smtClean="0">
                <a:cs typeface="Arial" panose="020B0604020202020204" pitchFamily="34" charset="0"/>
              </a:rPr>
              <a:t>. </a:t>
            </a:r>
            <a:r>
              <a:rPr lang="en-US" altLang="en-US" sz="1000" dirty="0" smtClean="0">
                <a:cs typeface="Arial" panose="020B0604020202020204" pitchFamily="34" charset="0"/>
              </a:rPr>
              <a:t>©Standard Performance Evaluation Corporation.  All Rights Reserved.</a:t>
            </a:r>
          </a:p>
          <a:p>
            <a:pPr algn="ctr" eaLnBrk="1" hangingPunct="1">
              <a:defRPr/>
            </a:pPr>
            <a:endParaRPr lang="en-US" altLang="en-US" sz="1000" dirty="0" smtClean="0">
              <a:solidFill>
                <a:srgbClr val="898989"/>
              </a:solidFill>
              <a:latin typeface="Gill Sans MT" panose="020B0502020104020203" pitchFamily="34" charset="0"/>
            </a:endParaRPr>
          </a:p>
        </p:txBody>
      </p:sp>
      <p:pic>
        <p:nvPicPr>
          <p:cNvPr id="1032" name="Picture 1"/>
          <p:cNvPicPr>
            <a:picLocks noChangeAspect="1"/>
          </p:cNvPicPr>
          <p:nvPr userDrawn="1"/>
        </p:nvPicPr>
        <p:blipFill>
          <a:blip r:embed="rId8" cstate="print"/>
          <a:srcRect/>
          <a:stretch>
            <a:fillRect/>
          </a:stretch>
        </p:blipFill>
        <p:spPr bwMode="auto">
          <a:xfrm>
            <a:off x="8186738" y="6223000"/>
            <a:ext cx="385762" cy="561975"/>
          </a:xfrm>
          <a:prstGeom prst="rect">
            <a:avLst/>
          </a:prstGeom>
          <a:noFill/>
          <a:ln w="9525">
            <a:noFill/>
            <a:miter lim="800000"/>
            <a:headEnd/>
            <a:tailEnd/>
          </a:ln>
        </p:spPr>
      </p:pic>
      <p:pic>
        <p:nvPicPr>
          <p:cNvPr id="1033" name="Picture 9"/>
          <p:cNvPicPr>
            <a:picLocks noChangeAspect="1" noChangeArrowheads="1"/>
          </p:cNvPicPr>
          <p:nvPr userDrawn="1"/>
        </p:nvPicPr>
        <p:blipFill>
          <a:blip r:embed="rId9" cstate="print"/>
          <a:srcRect/>
          <a:stretch>
            <a:fillRect/>
          </a:stretch>
        </p:blipFill>
        <p:spPr bwMode="auto">
          <a:xfrm>
            <a:off x="304800" y="6324600"/>
            <a:ext cx="1190625"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65" r:id="rId1"/>
    <p:sldLayoutId id="2147484366" r:id="rId2"/>
    <p:sldLayoutId id="2147484362" r:id="rId3"/>
    <p:sldLayoutId id="2147484363" r:id="rId4"/>
    <p:sldLayoutId id="2147484364" r:id="rId5"/>
  </p:sldLayoutIdLst>
  <p:timing>
    <p:tnLst>
      <p:par>
        <p:cTn id="1" dur="indefinite" restart="never" nodeType="tmRoot"/>
      </p:par>
    </p:tnLst>
  </p:timing>
  <p:hf hdr="0" dt="0"/>
  <p:txStyles>
    <p:titleStyle>
      <a:lvl1pPr algn="l" rtl="0" eaLnBrk="0" fontAlgn="base" hangingPunct="0">
        <a:spcBef>
          <a:spcPct val="0"/>
        </a:spcBef>
        <a:spcAft>
          <a:spcPct val="0"/>
        </a:spcAft>
        <a:defRPr sz="3200" b="1">
          <a:solidFill>
            <a:srgbClr val="522380"/>
          </a:solidFill>
          <a:latin typeface="Arial" pitchFamily="34" charset="0"/>
          <a:ea typeface="MS PGothic" panose="020B0600070205080204" pitchFamily="34" charset="-128"/>
          <a:cs typeface="Arial" pitchFamily="34" charset="0"/>
        </a:defRPr>
      </a:lvl1pPr>
      <a:lvl2pPr algn="l" rtl="0" eaLnBrk="0" fontAlgn="base" hangingPunct="0">
        <a:spcBef>
          <a:spcPct val="0"/>
        </a:spcBef>
        <a:spcAft>
          <a:spcPct val="0"/>
        </a:spcAft>
        <a:defRPr sz="3200" b="1">
          <a:solidFill>
            <a:srgbClr val="522380"/>
          </a:solidFill>
          <a:latin typeface="Arial" charset="0"/>
          <a:ea typeface="MS PGothic" panose="020B0600070205080204" pitchFamily="34" charset="-128"/>
          <a:cs typeface="Arial" charset="0"/>
        </a:defRPr>
      </a:lvl2pPr>
      <a:lvl3pPr algn="l" rtl="0" eaLnBrk="0" fontAlgn="base" hangingPunct="0">
        <a:spcBef>
          <a:spcPct val="0"/>
        </a:spcBef>
        <a:spcAft>
          <a:spcPct val="0"/>
        </a:spcAft>
        <a:defRPr sz="3200" b="1">
          <a:solidFill>
            <a:srgbClr val="522380"/>
          </a:solidFill>
          <a:latin typeface="Arial" charset="0"/>
          <a:ea typeface="MS PGothic" panose="020B0600070205080204" pitchFamily="34" charset="-128"/>
          <a:cs typeface="Arial" charset="0"/>
        </a:defRPr>
      </a:lvl3pPr>
      <a:lvl4pPr algn="l" rtl="0" eaLnBrk="0" fontAlgn="base" hangingPunct="0">
        <a:spcBef>
          <a:spcPct val="0"/>
        </a:spcBef>
        <a:spcAft>
          <a:spcPct val="0"/>
        </a:spcAft>
        <a:defRPr sz="3200" b="1">
          <a:solidFill>
            <a:srgbClr val="522380"/>
          </a:solidFill>
          <a:latin typeface="Arial" charset="0"/>
          <a:ea typeface="MS PGothic" panose="020B0600070205080204" pitchFamily="34" charset="-128"/>
          <a:cs typeface="Arial" charset="0"/>
        </a:defRPr>
      </a:lvl4pPr>
      <a:lvl5pPr algn="l" rtl="0" eaLnBrk="0" fontAlgn="base" hangingPunct="0">
        <a:spcBef>
          <a:spcPct val="0"/>
        </a:spcBef>
        <a:spcAft>
          <a:spcPct val="0"/>
        </a:spcAft>
        <a:defRPr sz="3200" b="1">
          <a:solidFill>
            <a:srgbClr val="522380"/>
          </a:solidFill>
          <a:latin typeface="Arial" charset="0"/>
          <a:ea typeface="MS PGothic" panose="020B0600070205080204" pitchFamily="34" charset="-128"/>
          <a:cs typeface="Arial" charset="0"/>
        </a:defRPr>
      </a:lvl5pPr>
      <a:lvl6pPr marL="457200" algn="l" rtl="0" eaLnBrk="1" fontAlgn="base" hangingPunct="1">
        <a:spcBef>
          <a:spcPct val="0"/>
        </a:spcBef>
        <a:spcAft>
          <a:spcPct val="0"/>
        </a:spcAft>
        <a:defRPr sz="3200" b="1">
          <a:solidFill>
            <a:srgbClr val="522380"/>
          </a:solidFill>
          <a:latin typeface="Gill Sans MT" pitchFamily="34" charset="0"/>
        </a:defRPr>
      </a:lvl6pPr>
      <a:lvl7pPr marL="914400" algn="l" rtl="0" eaLnBrk="1" fontAlgn="base" hangingPunct="1">
        <a:spcBef>
          <a:spcPct val="0"/>
        </a:spcBef>
        <a:spcAft>
          <a:spcPct val="0"/>
        </a:spcAft>
        <a:defRPr sz="3200" b="1">
          <a:solidFill>
            <a:srgbClr val="522380"/>
          </a:solidFill>
          <a:latin typeface="Gill Sans MT" pitchFamily="34" charset="0"/>
        </a:defRPr>
      </a:lvl7pPr>
      <a:lvl8pPr marL="1371600" algn="l" rtl="0" eaLnBrk="1" fontAlgn="base" hangingPunct="1">
        <a:spcBef>
          <a:spcPct val="0"/>
        </a:spcBef>
        <a:spcAft>
          <a:spcPct val="0"/>
        </a:spcAft>
        <a:defRPr sz="3200" b="1">
          <a:solidFill>
            <a:srgbClr val="522380"/>
          </a:solidFill>
          <a:latin typeface="Gill Sans MT" pitchFamily="34" charset="0"/>
        </a:defRPr>
      </a:lvl8pPr>
      <a:lvl9pPr marL="1828800" algn="l" rtl="0" eaLnBrk="1" fontAlgn="base" hangingPunct="1">
        <a:spcBef>
          <a:spcPct val="0"/>
        </a:spcBef>
        <a:spcAft>
          <a:spcPct val="0"/>
        </a:spcAft>
        <a:defRPr sz="3200" b="1">
          <a:solidFill>
            <a:srgbClr val="522380"/>
          </a:solidFill>
          <a:latin typeface="Gill Sans MT" pitchFamily="34" charset="0"/>
        </a:defRPr>
      </a:lvl9pPr>
    </p:titleStyle>
    <p:bodyStyle>
      <a:lvl1pPr marL="342900" indent="-342900" algn="l" rtl="0" eaLnBrk="0" fontAlgn="base" hangingPunct="0">
        <a:spcBef>
          <a:spcPct val="20000"/>
        </a:spcBef>
        <a:spcAft>
          <a:spcPct val="0"/>
        </a:spcAft>
        <a:buClr>
          <a:srgbClr val="52237F"/>
        </a:buClr>
        <a:buSzPct val="75000"/>
        <a:buFont typeface="Wingdings" pitchFamily="2" charset="2"/>
        <a:buChar char="r"/>
        <a:defRPr sz="28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Clr>
          <a:srgbClr val="D7E159"/>
        </a:buClr>
        <a:buSzPct val="75000"/>
        <a:buFont typeface="Wingdings" pitchFamily="2" charset="2"/>
        <a:buChar char="r"/>
        <a:defRPr sz="28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bg2"/>
        </a:buClr>
        <a:buSzPct val="75000"/>
        <a:buFont typeface="Wingdings" pitchFamily="2" charset="2"/>
        <a:buChar char="r"/>
        <a:defRPr sz="24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rgbClr val="C2BE52"/>
        </a:buClr>
        <a:buSzPct val="75000"/>
        <a:buFont typeface="Wingdings" pitchFamily="2" charset="2"/>
        <a:buChar char="r"/>
        <a:defRPr sz="20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rgbClr val="52237F"/>
        </a:buClr>
        <a:buSzPct val="75000"/>
        <a:buFont typeface="Wingdings" pitchFamily="2" charset="2"/>
        <a:buChar char="r"/>
        <a:defRPr sz="2000">
          <a:solidFill>
            <a:schemeClr val="tx1"/>
          </a:solidFill>
          <a:latin typeface="Arial" pitchFamily="34" charset="0"/>
          <a:ea typeface="Arial" charset="0"/>
          <a:cs typeface="Arial" pitchFamily="34" charset="0"/>
        </a:defRPr>
      </a:lvl5pPr>
      <a:lvl6pPr marL="2514600" indent="-228600" algn="l" rtl="0" eaLnBrk="1" fontAlgn="base" hangingPunct="1">
        <a:spcBef>
          <a:spcPct val="20000"/>
        </a:spcBef>
        <a:spcAft>
          <a:spcPct val="0"/>
        </a:spcAft>
        <a:buClr>
          <a:srgbClr val="52237F"/>
        </a:buClr>
        <a:buSzPct val="75000"/>
        <a:buFont typeface="Wingdings" pitchFamily="2" charset="2"/>
        <a:buChar char="r"/>
        <a:defRPr sz="2000">
          <a:solidFill>
            <a:schemeClr val="tx1"/>
          </a:solidFill>
          <a:latin typeface="+mn-lt"/>
        </a:defRPr>
      </a:lvl6pPr>
      <a:lvl7pPr marL="2971800" indent="-228600" algn="l" rtl="0" eaLnBrk="1" fontAlgn="base" hangingPunct="1">
        <a:spcBef>
          <a:spcPct val="20000"/>
        </a:spcBef>
        <a:spcAft>
          <a:spcPct val="0"/>
        </a:spcAft>
        <a:buClr>
          <a:srgbClr val="52237F"/>
        </a:buClr>
        <a:buSzPct val="75000"/>
        <a:buFont typeface="Wingdings" pitchFamily="2" charset="2"/>
        <a:buChar char="r"/>
        <a:defRPr sz="2000">
          <a:solidFill>
            <a:schemeClr val="tx1"/>
          </a:solidFill>
          <a:latin typeface="+mn-lt"/>
        </a:defRPr>
      </a:lvl7pPr>
      <a:lvl8pPr marL="3429000" indent="-228600" algn="l" rtl="0" eaLnBrk="1" fontAlgn="base" hangingPunct="1">
        <a:spcBef>
          <a:spcPct val="20000"/>
        </a:spcBef>
        <a:spcAft>
          <a:spcPct val="0"/>
        </a:spcAft>
        <a:buClr>
          <a:srgbClr val="52237F"/>
        </a:buClr>
        <a:buSzPct val="75000"/>
        <a:buFont typeface="Wingdings" pitchFamily="2" charset="2"/>
        <a:buChar char="r"/>
        <a:defRPr sz="2000">
          <a:solidFill>
            <a:schemeClr val="tx1"/>
          </a:solidFill>
          <a:latin typeface="+mn-lt"/>
        </a:defRPr>
      </a:lvl8pPr>
      <a:lvl9pPr marL="3886200" indent="-228600" algn="l" rtl="0" eaLnBrk="1" fontAlgn="base" hangingPunct="1">
        <a:spcBef>
          <a:spcPct val="20000"/>
        </a:spcBef>
        <a:spcAft>
          <a:spcPct val="0"/>
        </a:spcAft>
        <a:buClr>
          <a:srgbClr val="52237F"/>
        </a:buClr>
        <a:buSzPct val="75000"/>
        <a:buFont typeface="Wingdings" pitchFamily="2" charset="2"/>
        <a:buChar char="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E1E9EDB6-B316-4F43-8013-ECA18B571499}" type="datetimeFigureOut">
              <a:rPr lang="en-US" altLang="en-US"/>
              <a:pPr>
                <a:defRPr/>
              </a:pPr>
              <a:t>2/10/2015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E348B3C3-0917-4530-B7DC-560043EEF62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67" r:id="rId1"/>
    <p:sldLayoutId id="2147484368" r:id="rId2"/>
    <p:sldLayoutId id="2147484369" r:id="rId3"/>
    <p:sldLayoutId id="2147484370" r:id="rId4"/>
    <p:sldLayoutId id="2147484371" r:id="rId5"/>
    <p:sldLayoutId id="2147484372" r:id="rId6"/>
    <p:sldLayoutId id="2147484373" r:id="rId7"/>
    <p:sldLayoutId id="2147484374" r:id="rId8"/>
    <p:sldLayoutId id="2147484375" r:id="rId9"/>
    <p:sldLayoutId id="2147484376" r:id="rId10"/>
    <p:sldLayoutId id="2147484377"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US" altLang="en-US" smtClean="0">
                <a:latin typeface="Arial" charset="0"/>
                <a:cs typeface="Arial" charset="0"/>
              </a:rPr>
              <a:t>SPEC SFS 2014</a:t>
            </a:r>
            <a:br>
              <a:rPr lang="en-US" altLang="en-US" smtClean="0">
                <a:latin typeface="Arial" charset="0"/>
                <a:cs typeface="Arial" charset="0"/>
              </a:rPr>
            </a:br>
            <a:r>
              <a:rPr lang="en-US" altLang="en-US" smtClean="0">
                <a:latin typeface="Arial" charset="0"/>
                <a:cs typeface="Arial" charset="0"/>
              </a:rPr>
              <a:t>An Under-the-Hood Review</a:t>
            </a:r>
          </a:p>
        </p:txBody>
      </p:sp>
      <p:sp>
        <p:nvSpPr>
          <p:cNvPr id="18435" name="Subtitle 2"/>
          <p:cNvSpPr>
            <a:spLocks noGrp="1"/>
          </p:cNvSpPr>
          <p:nvPr>
            <p:ph type="subTitle" idx="1"/>
          </p:nvPr>
        </p:nvSpPr>
        <p:spPr/>
        <p:txBody>
          <a:bodyPr/>
          <a:lstStyle/>
          <a:p>
            <a:r>
              <a:rPr lang="en-US" altLang="en-US" b="1" dirty="0" smtClean="0">
                <a:solidFill>
                  <a:srgbClr val="52237F"/>
                </a:solidFill>
                <a:latin typeface="Arial" charset="0"/>
                <a:cs typeface="Arial" charset="0"/>
              </a:rPr>
              <a:t>Sorin Faibish</a:t>
            </a:r>
          </a:p>
          <a:p>
            <a:r>
              <a:rPr lang="en-US" altLang="en-US" b="1" dirty="0" smtClean="0">
                <a:solidFill>
                  <a:srgbClr val="52237F"/>
                </a:solidFill>
                <a:latin typeface="Arial" charset="0"/>
                <a:cs typeface="Arial" charset="0"/>
              </a:rPr>
              <a:t>Spencer Shepler</a:t>
            </a:r>
          </a:p>
          <a:p>
            <a:endParaRPr lang="en-US" altLang="en-US"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4800" y="2514600"/>
            <a:ext cx="8229600" cy="1143000"/>
          </a:xfrm>
        </p:spPr>
        <p:txBody>
          <a:bodyPr/>
          <a:lstStyle/>
          <a:p>
            <a:r>
              <a:rPr lang="en-US" altLang="en-US" smtClean="0">
                <a:latin typeface="Arial" charset="0"/>
                <a:cs typeface="Arial" charset="0"/>
              </a:rPr>
              <a:t>SPEC SFS 2014 Framework </a:t>
            </a:r>
          </a:p>
        </p:txBody>
      </p:sp>
      <p:sp>
        <p:nvSpPr>
          <p:cNvPr id="30723" name="Slide Number Placeholder 3"/>
          <p:cNvSpPr>
            <a:spLocks noGrp="1"/>
          </p:cNvSpPr>
          <p:nvPr>
            <p:ph type="sldNum" sz="quarter" idx="10"/>
          </p:nvPr>
        </p:nvSpPr>
        <p:spPr bwMode="auto">
          <a:noFill/>
          <a:ln>
            <a:miter lim="800000"/>
            <a:headEnd/>
            <a:tailEnd/>
          </a:ln>
        </p:spPr>
        <p:txBody>
          <a:bodyPr/>
          <a:lstStyle/>
          <a:p>
            <a:fld id="{369D8B87-E5DD-4BAD-A8FC-97D00E504664}" type="slidenum">
              <a:rPr lang="en-US" altLang="en-US"/>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latin typeface="Arial" charset="0"/>
                <a:cs typeface="Arial" charset="0"/>
              </a:rPr>
              <a:t>SPEC SFS 2014 Framework </a:t>
            </a:r>
          </a:p>
        </p:txBody>
      </p:sp>
      <p:sp>
        <p:nvSpPr>
          <p:cNvPr id="3" name="Content Placeholder 2"/>
          <p:cNvSpPr>
            <a:spLocks noGrp="1"/>
          </p:cNvSpPr>
          <p:nvPr>
            <p:ph idx="1"/>
          </p:nvPr>
        </p:nvSpPr>
        <p:spPr>
          <a:xfrm>
            <a:off x="457200" y="1143000"/>
            <a:ext cx="8229600" cy="4800600"/>
          </a:xfrm>
        </p:spPr>
        <p:txBody>
          <a:bodyPr>
            <a:normAutofit fontScale="77500" lnSpcReduction="20000"/>
          </a:bodyPr>
          <a:lstStyle/>
          <a:p>
            <a:pPr>
              <a:defRPr/>
            </a:pPr>
            <a:r>
              <a:rPr lang="en-US" dirty="0" smtClean="0">
                <a:ea typeface="+mn-ea"/>
              </a:rPr>
              <a:t>Two components:</a:t>
            </a:r>
          </a:p>
          <a:p>
            <a:pPr lvl="1">
              <a:defRPr/>
            </a:pPr>
            <a:r>
              <a:rPr lang="en-US" dirty="0" smtClean="0"/>
              <a:t>Load generator: </a:t>
            </a:r>
            <a:r>
              <a:rPr lang="en-US" dirty="0" err="1" smtClean="0"/>
              <a:t>netmist</a:t>
            </a:r>
            <a:endParaRPr lang="en-US" dirty="0" smtClean="0"/>
          </a:p>
          <a:p>
            <a:pPr lvl="2">
              <a:defRPr/>
            </a:pPr>
            <a:r>
              <a:rPr lang="en-US" dirty="0" smtClean="0"/>
              <a:t>Highly customizable, powerful, workload generator</a:t>
            </a:r>
          </a:p>
          <a:p>
            <a:pPr lvl="2">
              <a:defRPr/>
            </a:pPr>
            <a:r>
              <a:rPr lang="en-US" dirty="0" smtClean="0"/>
              <a:t>SPEC SFS 2014 license includes full version</a:t>
            </a:r>
            <a:endParaRPr lang="en-US" dirty="0"/>
          </a:p>
          <a:p>
            <a:pPr lvl="1">
              <a:defRPr/>
            </a:pPr>
            <a:r>
              <a:rPr lang="en-US" dirty="0" smtClean="0"/>
              <a:t>Wrappers: </a:t>
            </a:r>
            <a:r>
              <a:rPr lang="en-US" dirty="0" err="1" smtClean="0"/>
              <a:t>SfsManager</a:t>
            </a:r>
            <a:endParaRPr lang="en-US" dirty="0" smtClean="0"/>
          </a:p>
          <a:p>
            <a:pPr lvl="2">
              <a:defRPr/>
            </a:pPr>
            <a:r>
              <a:rPr lang="en-US" dirty="0" smtClean="0"/>
              <a:t>Provides ease of configuration</a:t>
            </a:r>
          </a:p>
          <a:p>
            <a:pPr lvl="2">
              <a:defRPr/>
            </a:pPr>
            <a:r>
              <a:rPr lang="en-US" dirty="0" smtClean="0"/>
              <a:t>Coordinates running multiple load points (scaling)</a:t>
            </a:r>
          </a:p>
          <a:p>
            <a:pPr lvl="2">
              <a:defRPr/>
            </a:pPr>
            <a:r>
              <a:rPr lang="en-US" dirty="0" smtClean="0"/>
              <a:t>Implements business metric logic</a:t>
            </a:r>
          </a:p>
          <a:p>
            <a:pPr>
              <a:defRPr/>
            </a:pPr>
            <a:r>
              <a:rPr lang="en-US" dirty="0" smtClean="0">
                <a:ea typeface="+mn-ea"/>
              </a:rPr>
              <a:t>Framework features:</a:t>
            </a:r>
          </a:p>
          <a:p>
            <a:pPr lvl="1">
              <a:defRPr/>
            </a:pPr>
            <a:r>
              <a:rPr lang="en-US" dirty="0" smtClean="0"/>
              <a:t>Multi-client support is fundamental</a:t>
            </a:r>
          </a:p>
          <a:p>
            <a:pPr lvl="1">
              <a:defRPr/>
            </a:pPr>
            <a:r>
              <a:rPr lang="en-US" dirty="0" smtClean="0"/>
              <a:t>Supports many operating systems and virtual machines</a:t>
            </a:r>
          </a:p>
          <a:p>
            <a:pPr lvl="1">
              <a:defRPr/>
            </a:pPr>
            <a:r>
              <a:rPr lang="en-US" dirty="0" smtClean="0"/>
              <a:t>Protocol/file system agnostic</a:t>
            </a:r>
          </a:p>
          <a:p>
            <a:pPr lvl="1">
              <a:defRPr/>
            </a:pPr>
            <a:r>
              <a:rPr lang="en-US" dirty="0" smtClean="0"/>
              <a:t>Definable workloads</a:t>
            </a:r>
          </a:p>
          <a:p>
            <a:pPr>
              <a:defRPr/>
            </a:pPr>
            <a:r>
              <a:rPr lang="en-US" dirty="0" smtClean="0">
                <a:ea typeface="+mn-ea"/>
              </a:rPr>
              <a:t>Full source code included with SPEC SFS 2014 benchmark</a:t>
            </a:r>
          </a:p>
          <a:p>
            <a:pPr lvl="1">
              <a:defRPr/>
            </a:pPr>
            <a:endParaRPr lang="en-US" dirty="0" smtClean="0"/>
          </a:p>
          <a:p>
            <a:pPr>
              <a:defRPr/>
            </a:pPr>
            <a:endParaRPr lang="en-US" dirty="0" smtClean="0">
              <a:ea typeface="+mn-ea"/>
            </a:endParaRPr>
          </a:p>
          <a:p>
            <a:pPr>
              <a:defRPr/>
            </a:pPr>
            <a:endParaRPr lang="en-US" dirty="0" smtClean="0">
              <a:ea typeface="+mn-ea"/>
            </a:endParaRPr>
          </a:p>
          <a:p>
            <a:pPr>
              <a:defRPr/>
            </a:pPr>
            <a:endParaRPr lang="en-US" dirty="0">
              <a:ea typeface="+mn-ea"/>
            </a:endParaRPr>
          </a:p>
        </p:txBody>
      </p:sp>
      <p:sp>
        <p:nvSpPr>
          <p:cNvPr id="31748" name="Slide Number Placeholder 3"/>
          <p:cNvSpPr>
            <a:spLocks noGrp="1"/>
          </p:cNvSpPr>
          <p:nvPr>
            <p:ph type="sldNum" sz="quarter" idx="10"/>
          </p:nvPr>
        </p:nvSpPr>
        <p:spPr bwMode="auto">
          <a:noFill/>
          <a:ln>
            <a:miter lim="800000"/>
            <a:headEnd/>
            <a:tailEnd/>
          </a:ln>
        </p:spPr>
        <p:txBody>
          <a:bodyPr/>
          <a:lstStyle/>
          <a:p>
            <a:fld id="{09D4FFA4-950C-4074-9323-047077881EDA}" type="slidenum">
              <a:rPr lang="en-US" altLang="en-US"/>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latin typeface="Arial" charset="0"/>
                <a:cs typeface="Arial" charset="0"/>
              </a:rPr>
              <a:t>SPEC SFS 2014 Framework </a:t>
            </a:r>
          </a:p>
        </p:txBody>
      </p:sp>
      <p:sp>
        <p:nvSpPr>
          <p:cNvPr id="32771" name="Content Placeholder 2"/>
          <p:cNvSpPr>
            <a:spLocks noGrp="1"/>
          </p:cNvSpPr>
          <p:nvPr>
            <p:ph idx="1"/>
          </p:nvPr>
        </p:nvSpPr>
        <p:spPr>
          <a:xfrm>
            <a:off x="457200" y="1143000"/>
            <a:ext cx="8229600" cy="4800600"/>
          </a:xfrm>
        </p:spPr>
        <p:txBody>
          <a:bodyPr/>
          <a:lstStyle/>
          <a:p>
            <a:r>
              <a:rPr lang="en-US" altLang="en-US" smtClean="0">
                <a:latin typeface="Arial" charset="0"/>
                <a:cs typeface="Arial" charset="0"/>
              </a:rPr>
              <a:t>Benchmark execution phases</a:t>
            </a:r>
          </a:p>
          <a:p>
            <a:pPr lvl="1"/>
            <a:r>
              <a:rPr lang="en-US" altLang="en-US" smtClean="0">
                <a:latin typeface="Arial" charset="0"/>
                <a:cs typeface="Arial" charset="0"/>
              </a:rPr>
              <a:t>Validation</a:t>
            </a:r>
          </a:p>
          <a:p>
            <a:pPr lvl="1"/>
            <a:r>
              <a:rPr lang="en-US" altLang="en-US" smtClean="0">
                <a:latin typeface="Arial" charset="0"/>
                <a:cs typeface="Arial" charset="0"/>
              </a:rPr>
              <a:t>Initialization</a:t>
            </a:r>
          </a:p>
          <a:p>
            <a:pPr lvl="1"/>
            <a:r>
              <a:rPr lang="en-US" altLang="en-US" smtClean="0">
                <a:latin typeface="Arial" charset="0"/>
                <a:cs typeface="Arial" charset="0"/>
              </a:rPr>
              <a:t>Warmup</a:t>
            </a:r>
          </a:p>
          <a:p>
            <a:pPr lvl="1"/>
            <a:r>
              <a:rPr lang="en-US" altLang="en-US" smtClean="0">
                <a:latin typeface="Arial" charset="0"/>
                <a:cs typeface="Arial" charset="0"/>
              </a:rPr>
              <a:t>Measurement (Run)</a:t>
            </a:r>
          </a:p>
          <a:p>
            <a:pPr lvl="1"/>
            <a:r>
              <a:rPr lang="en-US" altLang="en-US" smtClean="0">
                <a:latin typeface="Arial" charset="0"/>
                <a:cs typeface="Arial" charset="0"/>
              </a:rPr>
              <a:t>Results</a:t>
            </a:r>
          </a:p>
          <a:p>
            <a:r>
              <a:rPr lang="en-US" altLang="en-US" smtClean="0">
                <a:latin typeface="Arial" charset="0"/>
                <a:cs typeface="Arial" charset="0"/>
              </a:rPr>
              <a:t>This sequence of execution phases repeats for each requested load point</a:t>
            </a:r>
          </a:p>
          <a:p>
            <a:endParaRPr lang="en-US" altLang="en-US" smtClean="0">
              <a:latin typeface="Arial" charset="0"/>
              <a:cs typeface="Arial" charset="0"/>
            </a:endParaRPr>
          </a:p>
          <a:p>
            <a:endParaRPr lang="en-US" altLang="en-US" smtClean="0">
              <a:latin typeface="Arial" charset="0"/>
              <a:cs typeface="Arial" charset="0"/>
            </a:endParaRPr>
          </a:p>
        </p:txBody>
      </p:sp>
      <p:sp>
        <p:nvSpPr>
          <p:cNvPr id="32772" name="Slide Number Placeholder 3"/>
          <p:cNvSpPr>
            <a:spLocks noGrp="1"/>
          </p:cNvSpPr>
          <p:nvPr>
            <p:ph type="sldNum" sz="quarter" idx="10"/>
          </p:nvPr>
        </p:nvSpPr>
        <p:spPr bwMode="auto">
          <a:noFill/>
          <a:ln>
            <a:miter lim="800000"/>
            <a:headEnd/>
            <a:tailEnd/>
          </a:ln>
        </p:spPr>
        <p:txBody>
          <a:bodyPr/>
          <a:lstStyle/>
          <a:p>
            <a:fld id="{9D80C0E6-C13C-4494-A9DC-50A678E35541}" type="slidenum">
              <a:rPr lang="en-US" altLang="en-US"/>
              <a:pPr/>
              <a:t>12</a:t>
            </a:fld>
            <a:endParaRPr lang="en-US" altLang="en-US"/>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2514600"/>
            <a:ext cx="8229600" cy="1143000"/>
          </a:xfrm>
        </p:spPr>
        <p:txBody>
          <a:bodyPr/>
          <a:lstStyle/>
          <a:p>
            <a:r>
              <a:rPr lang="en-US" altLang="en-US" smtClean="0">
                <a:latin typeface="Arial" charset="0"/>
                <a:cs typeface="Arial" charset="0"/>
              </a:rPr>
              <a:t>SPEC SFS 2014 Reporting</a:t>
            </a:r>
          </a:p>
        </p:txBody>
      </p:sp>
      <p:sp>
        <p:nvSpPr>
          <p:cNvPr id="33795" name="Slide Number Placeholder 3"/>
          <p:cNvSpPr>
            <a:spLocks noGrp="1"/>
          </p:cNvSpPr>
          <p:nvPr>
            <p:ph type="sldNum" sz="quarter" idx="10"/>
          </p:nvPr>
        </p:nvSpPr>
        <p:spPr bwMode="auto">
          <a:noFill/>
          <a:ln>
            <a:miter lim="800000"/>
            <a:headEnd/>
            <a:tailEnd/>
          </a:ln>
        </p:spPr>
        <p:txBody>
          <a:bodyPr/>
          <a:lstStyle/>
          <a:p>
            <a:fld id="{22B48387-9738-414A-BC27-7D1FD6DF13B6}"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latin typeface="Arial" charset="0"/>
                <a:cs typeface="Arial" charset="0"/>
              </a:rPr>
              <a:t>SPEC SFS 2014 Reporting</a:t>
            </a:r>
            <a:br>
              <a:rPr lang="en-US" altLang="en-US" smtClean="0">
                <a:latin typeface="Arial" charset="0"/>
                <a:cs typeface="Arial" charset="0"/>
              </a:rPr>
            </a:br>
            <a:r>
              <a:rPr lang="en-US" altLang="en-US" smtClean="0">
                <a:latin typeface="Arial" charset="0"/>
                <a:cs typeface="Arial" charset="0"/>
              </a:rPr>
              <a:t>Publication of Results</a:t>
            </a:r>
          </a:p>
        </p:txBody>
      </p:sp>
      <p:sp>
        <p:nvSpPr>
          <p:cNvPr id="34819" name="Content Placeholder 2"/>
          <p:cNvSpPr>
            <a:spLocks noGrp="1"/>
          </p:cNvSpPr>
          <p:nvPr>
            <p:ph idx="1"/>
          </p:nvPr>
        </p:nvSpPr>
        <p:spPr>
          <a:xfrm>
            <a:off x="457200" y="1600200"/>
            <a:ext cx="8229600" cy="4267200"/>
          </a:xfrm>
        </p:spPr>
        <p:txBody>
          <a:bodyPr/>
          <a:lstStyle/>
          <a:p>
            <a:pPr>
              <a:lnSpc>
                <a:spcPct val="80000"/>
              </a:lnSpc>
            </a:pPr>
            <a:r>
              <a:rPr lang="en-US" altLang="en-US" sz="2600" dirty="0" smtClean="0">
                <a:latin typeface="Arial" charset="0"/>
                <a:cs typeface="Arial" charset="0"/>
              </a:rPr>
              <a:t>Prior to public disclosure, SPEC SFS 2014 results must be submitted for review by </a:t>
            </a:r>
            <a:r>
              <a:rPr lang="en-US" altLang="en-US" sz="2600" dirty="0" smtClean="0">
                <a:latin typeface="Arial" charset="0"/>
                <a:cs typeface="Arial" charset="0"/>
              </a:rPr>
              <a:t>the SPEC </a:t>
            </a:r>
            <a:r>
              <a:rPr lang="en-US" altLang="en-US" sz="2600" dirty="0" smtClean="0">
                <a:latin typeface="Arial" charset="0"/>
                <a:cs typeface="Arial" charset="0"/>
              </a:rPr>
              <a:t>SFS subcommittee</a:t>
            </a:r>
          </a:p>
          <a:p>
            <a:pPr lvl="1">
              <a:lnSpc>
                <a:spcPct val="80000"/>
              </a:lnSpc>
            </a:pPr>
            <a:r>
              <a:rPr lang="en-US" altLang="en-US" sz="2600" dirty="0" smtClean="0">
                <a:latin typeface="Arial" charset="0"/>
                <a:cs typeface="Arial" charset="0"/>
              </a:rPr>
              <a:t>Results are peer-reviewed for consistency and compliance with the SPEC SFS 2014 Run and Reporting Rules</a:t>
            </a:r>
          </a:p>
          <a:p>
            <a:pPr lvl="2">
              <a:lnSpc>
                <a:spcPct val="80000"/>
              </a:lnSpc>
            </a:pPr>
            <a:r>
              <a:rPr lang="en-US" altLang="en-US" sz="2200" dirty="0" smtClean="0">
                <a:latin typeface="Arial" charset="0"/>
                <a:cs typeface="Arial" charset="0"/>
              </a:rPr>
              <a:t>Disclosure must be adequate for reproducibility</a:t>
            </a:r>
          </a:p>
          <a:p>
            <a:pPr lvl="1">
              <a:lnSpc>
                <a:spcPct val="80000"/>
              </a:lnSpc>
            </a:pPr>
            <a:r>
              <a:rPr lang="en-US" altLang="en-US" sz="2600" dirty="0" smtClean="0">
                <a:latin typeface="Arial" charset="0"/>
                <a:cs typeface="Arial" charset="0"/>
              </a:rPr>
              <a:t>Accepted results are then published to the SPEC website</a:t>
            </a:r>
          </a:p>
          <a:p>
            <a:pPr>
              <a:lnSpc>
                <a:spcPct val="80000"/>
              </a:lnSpc>
            </a:pPr>
            <a:r>
              <a:rPr lang="en-US" altLang="en-US" sz="2600" dirty="0" smtClean="0">
                <a:latin typeface="Arial" charset="0"/>
                <a:cs typeface="Arial" charset="0"/>
              </a:rPr>
              <a:t>Results can be </a:t>
            </a:r>
            <a:r>
              <a:rPr lang="en-US" altLang="en-US" sz="2600" dirty="0" smtClean="0">
                <a:latin typeface="Arial" charset="0"/>
                <a:cs typeface="Arial" charset="0"/>
              </a:rPr>
              <a:t>released </a:t>
            </a:r>
            <a:r>
              <a:rPr lang="en-US" altLang="en-US" sz="2600" dirty="0" smtClean="0">
                <a:latin typeface="Arial" charset="0"/>
                <a:cs typeface="Arial" charset="0"/>
              </a:rPr>
              <a:t>publicly without prior committee review – however, if asked, full disclosure must be provided to SPEC</a:t>
            </a:r>
          </a:p>
          <a:p>
            <a:pPr>
              <a:lnSpc>
                <a:spcPct val="80000"/>
              </a:lnSpc>
            </a:pPr>
            <a:endParaRPr lang="en-US" altLang="en-US" sz="2600" dirty="0" smtClean="0">
              <a:latin typeface="Arial" charset="0"/>
              <a:cs typeface="Arial" charset="0"/>
            </a:endParaRPr>
          </a:p>
        </p:txBody>
      </p:sp>
      <p:sp>
        <p:nvSpPr>
          <p:cNvPr id="34820" name="Slide Number Placeholder 3"/>
          <p:cNvSpPr>
            <a:spLocks noGrp="1"/>
          </p:cNvSpPr>
          <p:nvPr>
            <p:ph type="sldNum" sz="quarter" idx="10"/>
          </p:nvPr>
        </p:nvSpPr>
        <p:spPr bwMode="auto">
          <a:noFill/>
          <a:ln>
            <a:miter lim="800000"/>
            <a:headEnd/>
            <a:tailEnd/>
          </a:ln>
        </p:spPr>
        <p:txBody>
          <a:bodyPr/>
          <a:lstStyle/>
          <a:p>
            <a:fld id="{122D45C9-9171-4E01-9718-F16F0F28A630}" type="slidenum">
              <a:rPr lang="en-US" altLang="en-US"/>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latin typeface="Arial" charset="0"/>
                <a:cs typeface="Arial" charset="0"/>
              </a:rPr>
              <a:t>SPEC SFS 2014 Reporting</a:t>
            </a:r>
            <a:br>
              <a:rPr lang="en-US" altLang="en-US" smtClean="0">
                <a:latin typeface="Arial" charset="0"/>
                <a:cs typeface="Arial" charset="0"/>
              </a:rPr>
            </a:br>
            <a:r>
              <a:rPr lang="en-US" altLang="en-US" smtClean="0">
                <a:latin typeface="Arial" charset="0"/>
                <a:cs typeface="Arial" charset="0"/>
              </a:rPr>
              <a:t>Run and Reporting Rules</a:t>
            </a:r>
          </a:p>
        </p:txBody>
      </p:sp>
      <p:sp>
        <p:nvSpPr>
          <p:cNvPr id="35843" name="Content Placeholder 2"/>
          <p:cNvSpPr>
            <a:spLocks noGrp="1"/>
          </p:cNvSpPr>
          <p:nvPr>
            <p:ph idx="1"/>
          </p:nvPr>
        </p:nvSpPr>
        <p:spPr/>
        <p:txBody>
          <a:bodyPr/>
          <a:lstStyle/>
          <a:p>
            <a:r>
              <a:rPr lang="en-US" altLang="en-US" smtClean="0">
                <a:latin typeface="Arial" charset="0"/>
                <a:cs typeface="Arial" charset="0"/>
              </a:rPr>
              <a:t>The SPEC SFS 2014 Run and Reporting Rules bound the measurement and configuration methodology</a:t>
            </a:r>
          </a:p>
          <a:p>
            <a:pPr lvl="1"/>
            <a:r>
              <a:rPr lang="en-US" altLang="en-US" smtClean="0">
                <a:latin typeface="Arial" charset="0"/>
                <a:cs typeface="Arial" charset="0"/>
              </a:rPr>
              <a:t>Primary goal of rules is to support SPEC’s philosophy of fair and open benchmarking</a:t>
            </a:r>
          </a:p>
          <a:p>
            <a:pPr lvl="1"/>
            <a:r>
              <a:rPr lang="en-US" altLang="en-US" smtClean="0">
                <a:latin typeface="Arial" charset="0"/>
                <a:cs typeface="Arial" charset="0"/>
              </a:rPr>
              <a:t>Secondary goal is to ensure sufficient disclosure for reproducibility and comparability</a:t>
            </a:r>
          </a:p>
        </p:txBody>
      </p:sp>
      <p:sp>
        <p:nvSpPr>
          <p:cNvPr id="35844" name="Slide Number Placeholder 3"/>
          <p:cNvSpPr>
            <a:spLocks noGrp="1"/>
          </p:cNvSpPr>
          <p:nvPr>
            <p:ph type="sldNum" sz="quarter" idx="10"/>
          </p:nvPr>
        </p:nvSpPr>
        <p:spPr bwMode="auto">
          <a:noFill/>
          <a:ln>
            <a:miter lim="800000"/>
            <a:headEnd/>
            <a:tailEnd/>
          </a:ln>
        </p:spPr>
        <p:txBody>
          <a:bodyPr/>
          <a:lstStyle/>
          <a:p>
            <a:fld id="{39E5FF35-FBF7-472F-A386-62391C51688E}" type="slidenum">
              <a:rPr lang="en-US" altLang="en-US"/>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28600" y="304800"/>
            <a:ext cx="8229600" cy="1143000"/>
          </a:xfrm>
        </p:spPr>
        <p:txBody>
          <a:bodyPr/>
          <a:lstStyle/>
          <a:p>
            <a:r>
              <a:rPr lang="en-US" altLang="en-US" smtClean="0">
                <a:latin typeface="Arial" charset="0"/>
                <a:cs typeface="Arial" charset="0"/>
              </a:rPr>
              <a:t>SPEC SFS 2014 Reporting</a:t>
            </a:r>
            <a:br>
              <a:rPr lang="en-US" altLang="en-US" smtClean="0">
                <a:latin typeface="Arial" charset="0"/>
                <a:cs typeface="Arial" charset="0"/>
              </a:rPr>
            </a:br>
            <a:r>
              <a:rPr lang="en-US" altLang="en-US" smtClean="0">
                <a:latin typeface="Arial" charset="0"/>
                <a:cs typeface="Arial" charset="0"/>
              </a:rPr>
              <a:t>Run and Reporting Rules </a:t>
            </a:r>
            <a:br>
              <a:rPr lang="en-US" altLang="en-US" smtClean="0">
                <a:latin typeface="Arial" charset="0"/>
                <a:cs typeface="Arial" charset="0"/>
              </a:rPr>
            </a:br>
            <a:r>
              <a:rPr lang="en-US" altLang="en-US" smtClean="0">
                <a:latin typeface="Arial" charset="0"/>
                <a:cs typeface="Arial" charset="0"/>
              </a:rPr>
              <a:t>Highlights</a:t>
            </a:r>
          </a:p>
        </p:txBody>
      </p:sp>
      <p:sp>
        <p:nvSpPr>
          <p:cNvPr id="22531" name="Content Placeholder 2"/>
          <p:cNvSpPr>
            <a:spLocks noGrp="1"/>
          </p:cNvSpPr>
          <p:nvPr>
            <p:ph idx="1"/>
          </p:nvPr>
        </p:nvSpPr>
        <p:spPr>
          <a:xfrm>
            <a:off x="457200" y="1600200"/>
            <a:ext cx="8229600" cy="4114800"/>
          </a:xfrm>
        </p:spPr>
        <p:txBody>
          <a:bodyPr>
            <a:normAutofit fontScale="92500" lnSpcReduction="10000"/>
          </a:bodyPr>
          <a:lstStyle/>
          <a:p>
            <a:pPr>
              <a:defRPr/>
            </a:pPr>
            <a:r>
              <a:rPr lang="en-US" altLang="en-US" dirty="0" smtClean="0">
                <a:ea typeface="+mn-ea"/>
              </a:rPr>
              <a:t>There is no Uniform Access Rule</a:t>
            </a:r>
          </a:p>
          <a:p>
            <a:pPr>
              <a:defRPr/>
            </a:pPr>
            <a:r>
              <a:rPr lang="en-US" altLang="en-US" dirty="0" smtClean="0">
                <a:ea typeface="+mn-ea"/>
              </a:rPr>
              <a:t>The WARMUP time may be set to between 5 minutes and 1 week for a publishable run</a:t>
            </a:r>
          </a:p>
          <a:p>
            <a:pPr>
              <a:defRPr/>
            </a:pPr>
            <a:r>
              <a:rPr lang="en-US" altLang="en-US" dirty="0" smtClean="0">
                <a:ea typeface="+mn-ea"/>
              </a:rPr>
              <a:t>There is no requirement to reinitialize file systems before a publishable run</a:t>
            </a:r>
          </a:p>
          <a:p>
            <a:pPr lvl="1">
              <a:defRPr/>
            </a:pPr>
            <a:r>
              <a:rPr lang="en-US" altLang="en-US" dirty="0" smtClean="0"/>
              <a:t>However, detailed documentation of actions taken since system (re)initialization is required</a:t>
            </a:r>
          </a:p>
          <a:p>
            <a:pPr>
              <a:defRPr/>
            </a:pPr>
            <a:r>
              <a:rPr lang="en-US" altLang="en-US" dirty="0" smtClean="0">
                <a:ea typeface="+mn-ea"/>
              </a:rPr>
              <a:t>Single </a:t>
            </a:r>
            <a:r>
              <a:rPr lang="en-US" altLang="en-US" dirty="0" smtClean="0">
                <a:ea typeface="+mn-ea"/>
              </a:rPr>
              <a:t>publication covers 1 workload</a:t>
            </a:r>
            <a:endParaRPr lang="en-US" altLang="en-US" dirty="0" smtClean="0">
              <a:ea typeface="+mn-ea"/>
            </a:endParaRPr>
          </a:p>
          <a:p>
            <a:pPr lvl="1">
              <a:defRPr/>
            </a:pPr>
            <a:r>
              <a:rPr lang="en-US" altLang="en-US" dirty="0" smtClean="0"/>
              <a:t>No requirement that all or more than one be reported at the same time</a:t>
            </a:r>
          </a:p>
        </p:txBody>
      </p:sp>
      <p:sp>
        <p:nvSpPr>
          <p:cNvPr id="36868" name="Slide Number Placeholder 3"/>
          <p:cNvSpPr>
            <a:spLocks noGrp="1"/>
          </p:cNvSpPr>
          <p:nvPr>
            <p:ph type="sldNum" sz="quarter" idx="10"/>
          </p:nvPr>
        </p:nvSpPr>
        <p:spPr bwMode="auto">
          <a:noFill/>
          <a:ln>
            <a:miter lim="800000"/>
            <a:headEnd/>
            <a:tailEnd/>
          </a:ln>
        </p:spPr>
        <p:txBody>
          <a:bodyPr/>
          <a:lstStyle/>
          <a:p>
            <a:fld id="{15DF2B6D-AAAE-44AE-B43B-A65204DD383B}" type="slidenum">
              <a:rPr lang="en-US" altLang="en-US"/>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latin typeface="Arial" charset="0"/>
                <a:cs typeface="Arial" charset="0"/>
              </a:rPr>
              <a:t>SPEC SFS 2014 Reporting</a:t>
            </a:r>
            <a:br>
              <a:rPr lang="en-US" altLang="en-US" smtClean="0">
                <a:latin typeface="Arial" charset="0"/>
                <a:cs typeface="Arial" charset="0"/>
              </a:rPr>
            </a:br>
            <a:r>
              <a:rPr lang="en-US" altLang="en-US" smtClean="0">
                <a:latin typeface="Arial" charset="0"/>
                <a:cs typeface="Arial" charset="0"/>
              </a:rPr>
              <a:t>No “newfs” Requirement</a:t>
            </a:r>
          </a:p>
        </p:txBody>
      </p:sp>
      <p:sp>
        <p:nvSpPr>
          <p:cNvPr id="37891" name="Content Placeholder 2"/>
          <p:cNvSpPr>
            <a:spLocks noGrp="1"/>
          </p:cNvSpPr>
          <p:nvPr>
            <p:ph idx="1"/>
          </p:nvPr>
        </p:nvSpPr>
        <p:spPr>
          <a:xfrm>
            <a:off x="457200" y="1600200"/>
            <a:ext cx="8229600" cy="4114800"/>
          </a:xfrm>
        </p:spPr>
        <p:txBody>
          <a:bodyPr/>
          <a:lstStyle/>
          <a:p>
            <a:pPr>
              <a:lnSpc>
                <a:spcPct val="80000"/>
              </a:lnSpc>
            </a:pPr>
            <a:r>
              <a:rPr lang="en-US" altLang="en-US" sz="2400" smtClean="0">
                <a:latin typeface="Arial" charset="0"/>
                <a:cs typeface="Arial" charset="0"/>
              </a:rPr>
              <a:t>Re-initializing the storage under the file system may not be possible or realistic</a:t>
            </a:r>
          </a:p>
          <a:p>
            <a:pPr lvl="1">
              <a:lnSpc>
                <a:spcPct val="80000"/>
              </a:lnSpc>
            </a:pPr>
            <a:r>
              <a:rPr lang="en-US" altLang="en-US" sz="2400" smtClean="0">
                <a:latin typeface="Arial" charset="0"/>
                <a:cs typeface="Arial" charset="0"/>
              </a:rPr>
              <a:t>Cloud storage, complex tiered storage</a:t>
            </a:r>
          </a:p>
          <a:p>
            <a:pPr lvl="1">
              <a:lnSpc>
                <a:spcPct val="80000"/>
              </a:lnSpc>
            </a:pPr>
            <a:r>
              <a:rPr lang="en-US" altLang="en-US" sz="2400" smtClean="0">
                <a:latin typeface="Arial" charset="0"/>
                <a:cs typeface="Arial" charset="0"/>
              </a:rPr>
              <a:t>More than one file system in the storage hierarchy</a:t>
            </a:r>
          </a:p>
          <a:p>
            <a:pPr>
              <a:lnSpc>
                <a:spcPct val="80000"/>
              </a:lnSpc>
            </a:pPr>
            <a:r>
              <a:rPr lang="en-US" altLang="en-US" sz="2400" smtClean="0">
                <a:latin typeface="Arial" charset="0"/>
                <a:cs typeface="Arial" charset="0"/>
              </a:rPr>
              <a:t>Must document procedures and steps taken since last re-initialization</a:t>
            </a:r>
          </a:p>
          <a:p>
            <a:pPr lvl="1">
              <a:lnSpc>
                <a:spcPct val="80000"/>
              </a:lnSpc>
            </a:pPr>
            <a:r>
              <a:rPr lang="en-US" altLang="en-US" sz="2400" smtClean="0">
                <a:latin typeface="Arial" charset="0"/>
                <a:cs typeface="Arial" charset="0"/>
              </a:rPr>
              <a:t>Must be generally available and recommended for customers – no “benchmark specials”</a:t>
            </a:r>
          </a:p>
          <a:p>
            <a:pPr lvl="1">
              <a:lnSpc>
                <a:spcPct val="80000"/>
              </a:lnSpc>
            </a:pPr>
            <a:r>
              <a:rPr lang="en-US" altLang="en-US" sz="2400" smtClean="0">
                <a:latin typeface="Arial" charset="0"/>
                <a:cs typeface="Arial" charset="0"/>
              </a:rPr>
              <a:t>Documentation/review allows for reproducibility</a:t>
            </a:r>
          </a:p>
          <a:p>
            <a:pPr>
              <a:lnSpc>
                <a:spcPct val="80000"/>
              </a:lnSpc>
            </a:pPr>
            <a:r>
              <a:rPr lang="en-US" altLang="en-US" sz="2400" smtClean="0">
                <a:latin typeface="Arial" charset="0"/>
                <a:cs typeface="Arial" charset="0"/>
              </a:rPr>
              <a:t>Can be used to simulate “aged” systems</a:t>
            </a:r>
          </a:p>
          <a:p>
            <a:pPr lvl="1">
              <a:lnSpc>
                <a:spcPct val="80000"/>
              </a:lnSpc>
            </a:pPr>
            <a:r>
              <a:rPr lang="en-US" altLang="en-US" sz="2400" smtClean="0">
                <a:latin typeface="Arial" charset="0"/>
                <a:cs typeface="Arial" charset="0"/>
              </a:rPr>
              <a:t>Especially in conjunction with long WARMUP</a:t>
            </a:r>
          </a:p>
          <a:p>
            <a:pPr>
              <a:lnSpc>
                <a:spcPct val="80000"/>
              </a:lnSpc>
            </a:pPr>
            <a:endParaRPr lang="en-US" altLang="en-US" sz="2400" smtClean="0">
              <a:latin typeface="Arial" charset="0"/>
              <a:cs typeface="Arial" charset="0"/>
            </a:endParaRPr>
          </a:p>
          <a:p>
            <a:pPr lvl="1">
              <a:lnSpc>
                <a:spcPct val="80000"/>
              </a:lnSpc>
            </a:pPr>
            <a:endParaRPr lang="en-US" altLang="en-US" sz="2400" smtClean="0">
              <a:latin typeface="Arial" charset="0"/>
              <a:cs typeface="Arial" charset="0"/>
            </a:endParaRPr>
          </a:p>
        </p:txBody>
      </p:sp>
      <p:sp>
        <p:nvSpPr>
          <p:cNvPr id="37892" name="Slide Number Placeholder 3"/>
          <p:cNvSpPr>
            <a:spLocks noGrp="1"/>
          </p:cNvSpPr>
          <p:nvPr>
            <p:ph type="sldNum" sz="quarter" idx="10"/>
          </p:nvPr>
        </p:nvSpPr>
        <p:spPr bwMode="auto">
          <a:noFill/>
          <a:ln>
            <a:miter lim="800000"/>
            <a:headEnd/>
            <a:tailEnd/>
          </a:ln>
        </p:spPr>
        <p:txBody>
          <a:bodyPr/>
          <a:lstStyle/>
          <a:p>
            <a:fld id="{EF77F357-83FC-4DAC-85B0-08CE88998A5C}" type="slidenum">
              <a:rPr lang="en-US" altLang="en-US"/>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04800" y="2514600"/>
            <a:ext cx="8229600" cy="1143000"/>
          </a:xfrm>
        </p:spPr>
        <p:txBody>
          <a:bodyPr/>
          <a:lstStyle/>
          <a:p>
            <a:r>
              <a:rPr lang="en-US" altLang="en-US" smtClean="0">
                <a:latin typeface="Arial" charset="0"/>
                <a:cs typeface="Arial" charset="0"/>
              </a:rPr>
              <a:t>SPEC SFS 2014</a:t>
            </a:r>
            <a:br>
              <a:rPr lang="en-US" altLang="en-US" smtClean="0">
                <a:latin typeface="Arial" charset="0"/>
                <a:cs typeface="Arial" charset="0"/>
              </a:rPr>
            </a:br>
            <a:r>
              <a:rPr lang="en-US" altLang="en-US" smtClean="0">
                <a:latin typeface="Arial" charset="0"/>
                <a:cs typeface="Arial" charset="0"/>
              </a:rPr>
              <a:t>Defining a Workload</a:t>
            </a:r>
          </a:p>
        </p:txBody>
      </p:sp>
      <p:sp>
        <p:nvSpPr>
          <p:cNvPr id="38915" name="Slide Number Placeholder 3"/>
          <p:cNvSpPr>
            <a:spLocks noGrp="1"/>
          </p:cNvSpPr>
          <p:nvPr>
            <p:ph type="sldNum" sz="quarter" idx="10"/>
          </p:nvPr>
        </p:nvSpPr>
        <p:spPr bwMode="auto">
          <a:noFill/>
          <a:ln>
            <a:miter lim="800000"/>
            <a:headEnd/>
            <a:tailEnd/>
          </a:ln>
        </p:spPr>
        <p:txBody>
          <a:bodyPr/>
          <a:lstStyle/>
          <a:p>
            <a:fld id="{7157AA1D-D56A-458C-9C23-B3D1D016E257}" type="slidenum">
              <a:rPr lang="en-US" altLang="en-US"/>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Workload Definition</a:t>
            </a:r>
          </a:p>
        </p:txBody>
      </p:sp>
      <p:sp>
        <p:nvSpPr>
          <p:cNvPr id="39939" name="Content Placeholder 2"/>
          <p:cNvSpPr>
            <a:spLocks noGrp="1"/>
          </p:cNvSpPr>
          <p:nvPr>
            <p:ph idx="1"/>
          </p:nvPr>
        </p:nvSpPr>
        <p:spPr>
          <a:xfrm>
            <a:off x="457200" y="1447800"/>
            <a:ext cx="8229600" cy="4267200"/>
          </a:xfrm>
        </p:spPr>
        <p:txBody>
          <a:bodyPr/>
          <a:lstStyle/>
          <a:p>
            <a:pPr>
              <a:lnSpc>
                <a:spcPct val="90000"/>
              </a:lnSpc>
            </a:pPr>
            <a:r>
              <a:rPr lang="en-US" altLang="en-US" sz="2400" smtClean="0">
                <a:latin typeface="Arial" charset="0"/>
                <a:cs typeface="Arial" charset="0"/>
              </a:rPr>
              <a:t>Workloads are richly defined in SPEC SFS 2014</a:t>
            </a:r>
          </a:p>
          <a:p>
            <a:pPr>
              <a:lnSpc>
                <a:spcPct val="90000"/>
              </a:lnSpc>
            </a:pPr>
            <a:r>
              <a:rPr lang="en-US" altLang="en-US" sz="2400" smtClean="0">
                <a:latin typeface="Arial" charset="0"/>
                <a:cs typeface="Arial" charset="0"/>
              </a:rPr>
              <a:t>Separate I/O size distributions for reads/writes</a:t>
            </a:r>
          </a:p>
          <a:p>
            <a:pPr lvl="1">
              <a:lnSpc>
                <a:spcPct val="90000"/>
              </a:lnSpc>
            </a:pPr>
            <a:r>
              <a:rPr lang="en-US" altLang="en-US" sz="2400" smtClean="0">
                <a:latin typeface="Arial" charset="0"/>
                <a:cs typeface="Arial" charset="0"/>
              </a:rPr>
              <a:t>Each has 16 buckets; each bucket can be a range</a:t>
            </a:r>
          </a:p>
          <a:p>
            <a:pPr lvl="1">
              <a:lnSpc>
                <a:spcPct val="90000"/>
              </a:lnSpc>
            </a:pPr>
            <a:r>
              <a:rPr lang="en-US" altLang="en-US" sz="2400" smtClean="0">
                <a:latin typeface="Arial" charset="0"/>
                <a:cs typeface="Arial" charset="0"/>
              </a:rPr>
              <a:t>Min I/O size: 1 byte; Max I/O size: size_t</a:t>
            </a:r>
            <a:endParaRPr lang="en-US" altLang="en-US" sz="2400" smtClean="0">
              <a:solidFill>
                <a:srgbClr val="FF0000"/>
              </a:solidFill>
              <a:latin typeface="Arial" charset="0"/>
              <a:cs typeface="Arial" charset="0"/>
            </a:endParaRPr>
          </a:p>
          <a:p>
            <a:pPr>
              <a:lnSpc>
                <a:spcPct val="90000"/>
              </a:lnSpc>
            </a:pPr>
            <a:r>
              <a:rPr lang="en-US" altLang="en-US" sz="2400" smtClean="0">
                <a:latin typeface="Arial" charset="0"/>
                <a:cs typeface="Arial" charset="0"/>
              </a:rPr>
              <a:t>22 file operations available to define workload</a:t>
            </a:r>
          </a:p>
          <a:p>
            <a:pPr lvl="1">
              <a:lnSpc>
                <a:spcPct val="90000"/>
              </a:lnSpc>
            </a:pPr>
            <a:r>
              <a:rPr lang="en-US" altLang="en-US" sz="2400" smtClean="0">
                <a:latin typeface="Arial" charset="0"/>
                <a:cs typeface="Arial" charset="0"/>
              </a:rPr>
              <a:t>“Data”</a:t>
            </a:r>
          </a:p>
          <a:p>
            <a:pPr lvl="2">
              <a:lnSpc>
                <a:spcPct val="90000"/>
              </a:lnSpc>
            </a:pPr>
            <a:r>
              <a:rPr lang="en-US" altLang="en-US" sz="2000" smtClean="0">
                <a:latin typeface="Arial" charset="0"/>
                <a:cs typeface="Arial" charset="0"/>
              </a:rPr>
              <a:t>Read/write ops: sequential, random, whole file, memory mapped</a:t>
            </a:r>
          </a:p>
          <a:p>
            <a:pPr lvl="2">
              <a:lnSpc>
                <a:spcPct val="90000"/>
              </a:lnSpc>
            </a:pPr>
            <a:r>
              <a:rPr lang="en-US" altLang="en-US" sz="2000" smtClean="0">
                <a:latin typeface="Arial" charset="0"/>
                <a:cs typeface="Arial" charset="0"/>
              </a:rPr>
              <a:t>Read-modify-write, copyfile, append</a:t>
            </a:r>
          </a:p>
          <a:p>
            <a:pPr lvl="1">
              <a:lnSpc>
                <a:spcPct val="90000"/>
              </a:lnSpc>
            </a:pPr>
            <a:r>
              <a:rPr lang="en-US" altLang="en-US" sz="2400" smtClean="0">
                <a:latin typeface="Arial" charset="0"/>
                <a:cs typeface="Arial" charset="0"/>
              </a:rPr>
              <a:t>“Metadata”</a:t>
            </a:r>
          </a:p>
          <a:p>
            <a:pPr lvl="2">
              <a:lnSpc>
                <a:spcPct val="90000"/>
              </a:lnSpc>
            </a:pPr>
            <a:r>
              <a:rPr lang="en-US" altLang="en-US" sz="2000" smtClean="0">
                <a:latin typeface="Arial" charset="0"/>
                <a:cs typeface="Arial" charset="0"/>
              </a:rPr>
              <a:t>POSIX file ops: mkdir, stat, rename, chmod, etc.</a:t>
            </a:r>
          </a:p>
          <a:p>
            <a:pPr lvl="2">
              <a:lnSpc>
                <a:spcPct val="90000"/>
              </a:lnSpc>
            </a:pPr>
            <a:endParaRPr lang="en-US" altLang="en-US" sz="2000" smtClean="0">
              <a:solidFill>
                <a:srgbClr val="FF0000"/>
              </a:solidFill>
              <a:latin typeface="Arial" charset="0"/>
              <a:cs typeface="Arial" charset="0"/>
            </a:endParaRPr>
          </a:p>
        </p:txBody>
      </p:sp>
      <p:sp>
        <p:nvSpPr>
          <p:cNvPr id="39940" name="Slide Number Placeholder 3"/>
          <p:cNvSpPr>
            <a:spLocks noGrp="1"/>
          </p:cNvSpPr>
          <p:nvPr>
            <p:ph type="sldNum" sz="quarter" idx="10"/>
          </p:nvPr>
        </p:nvSpPr>
        <p:spPr bwMode="auto">
          <a:noFill/>
          <a:ln>
            <a:miter lim="800000"/>
            <a:headEnd/>
            <a:tailEnd/>
          </a:ln>
        </p:spPr>
        <p:txBody>
          <a:bodyPr/>
          <a:lstStyle/>
          <a:p>
            <a:fld id="{6F7C4712-6D01-47C0-BFF7-2C8FF923DAE1}" type="slidenum">
              <a:rPr lang="en-US" altLang="en-US"/>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2000" smtClean="0">
                <a:latin typeface="Arial" charset="0"/>
                <a:cs typeface="Arial" charset="0"/>
              </a:rPr>
              <a:t>SPEC SFS 2014</a:t>
            </a:r>
            <a:br>
              <a:rPr lang="en-US" altLang="en-US" sz="2000" smtClean="0">
                <a:latin typeface="Arial" charset="0"/>
                <a:cs typeface="Arial" charset="0"/>
              </a:rPr>
            </a:br>
            <a:r>
              <a:rPr lang="en-US" altLang="en-US" sz="2000" smtClean="0">
                <a:latin typeface="Arial" charset="0"/>
                <a:cs typeface="Arial" charset="0"/>
              </a:rPr>
              <a:t>The Workloads and Metrics an Under-the-Hood Review</a:t>
            </a:r>
          </a:p>
        </p:txBody>
      </p:sp>
      <p:sp>
        <p:nvSpPr>
          <p:cNvPr id="20483" name="Content Placeholder 2"/>
          <p:cNvSpPr>
            <a:spLocks noGrp="1"/>
          </p:cNvSpPr>
          <p:nvPr>
            <p:ph idx="1"/>
          </p:nvPr>
        </p:nvSpPr>
        <p:spPr>
          <a:xfrm>
            <a:off x="457200" y="1143000"/>
            <a:ext cx="8229600" cy="4495800"/>
          </a:xfrm>
        </p:spPr>
        <p:txBody>
          <a:bodyPr/>
          <a:lstStyle/>
          <a:p>
            <a:pPr>
              <a:lnSpc>
                <a:spcPct val="80000"/>
              </a:lnSpc>
            </a:pPr>
            <a:r>
              <a:rPr lang="en-US" altLang="en-US" sz="1800" smtClean="0">
                <a:latin typeface="Arial" charset="0"/>
                <a:cs typeface="Arial" charset="0"/>
              </a:rPr>
              <a:t>Historically, the SPEC SFS benchmark and its NFS and CIFS workloads have been the industry standard for peer reviewed, published, performance results for the NAS industry.  The SPEC SFS framework has a strong history of reliable, reproducible results and the SPEC organization provides a structure to ensure that users have complete and comparable results.</a:t>
            </a:r>
          </a:p>
          <a:p>
            <a:pPr>
              <a:lnSpc>
                <a:spcPct val="80000"/>
              </a:lnSpc>
            </a:pPr>
            <a:r>
              <a:rPr lang="en-US" altLang="en-US" sz="1800" smtClean="0">
                <a:latin typeface="Arial" charset="0"/>
                <a:cs typeface="Arial" charset="0"/>
              </a:rPr>
              <a:t>The SPEC SFS 2014 benchmark generates file system workload through the use of operating system APIs instead of generating NFS or CIFS protocol messages directly as previous versions of SFS have done.  The use of operating system APIs allows for measurement end-to-end and thus expands beyond the traditional NAS-only server measurement.  For example the following can be measured and reported: local file systems, client-side file systems, network types (RDMA or non-RDMA), or client-side caching. This presentation will provide a review of the benchmark framework and its approach to generating workloads</a:t>
            </a:r>
          </a:p>
          <a:p>
            <a:pPr>
              <a:lnSpc>
                <a:spcPct val="80000"/>
              </a:lnSpc>
            </a:pPr>
            <a:r>
              <a:rPr lang="en-US" altLang="en-US" sz="1800" smtClean="0">
                <a:latin typeface="Arial" charset="0"/>
                <a:cs typeface="Arial" charset="0"/>
              </a:rPr>
              <a:t>This presentation will provide a review of the SPEC SFS 2014 workloads and a brief background of the development of each. </a:t>
            </a:r>
          </a:p>
          <a:p>
            <a:pPr>
              <a:lnSpc>
                <a:spcPct val="80000"/>
              </a:lnSpc>
            </a:pPr>
            <a:r>
              <a:rPr lang="en-US" altLang="en-US" sz="1800" smtClean="0">
                <a:latin typeface="Arial" charset="0"/>
                <a:cs typeface="Arial" charset="0"/>
              </a:rPr>
              <a:t>The attendee will leave with an understanding of the framework, its metrics and be ready to engage in measurement and product improvement.</a:t>
            </a:r>
          </a:p>
        </p:txBody>
      </p:sp>
      <p:sp>
        <p:nvSpPr>
          <p:cNvPr id="20484" name="Slide Number Placeholder 4"/>
          <p:cNvSpPr>
            <a:spLocks noGrp="1"/>
          </p:cNvSpPr>
          <p:nvPr>
            <p:ph type="sldNum" sz="quarter" idx="10"/>
          </p:nvPr>
        </p:nvSpPr>
        <p:spPr bwMode="auto">
          <a:noFill/>
          <a:ln>
            <a:miter lim="800000"/>
            <a:headEnd/>
            <a:tailEnd/>
          </a:ln>
        </p:spPr>
        <p:txBody>
          <a:bodyPr/>
          <a:lstStyle/>
          <a:p>
            <a:fld id="{F87F51C2-99CB-46E8-86B2-8E5DC0596DB0}" type="slidenum">
              <a:rPr lang="en-US" altLang="en-US"/>
              <a:pPr/>
              <a:t>2</a:t>
            </a:fld>
            <a:endParaRPr lang="en-US" altLang="en-US"/>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latin typeface="Arial" charset="0"/>
                <a:cs typeface="Arial" charset="0"/>
              </a:rPr>
              <a:t>Workloads and Business Metrics</a:t>
            </a:r>
            <a:br>
              <a:rPr lang="en-US" altLang="en-US" dirty="0" smtClean="0">
                <a:latin typeface="Arial" charset="0"/>
                <a:cs typeface="Arial" charset="0"/>
              </a:rPr>
            </a:br>
            <a:r>
              <a:rPr lang="en-US" altLang="en-US" dirty="0" smtClean="0">
                <a:latin typeface="Arial" charset="0"/>
                <a:cs typeface="Arial" charset="0"/>
              </a:rPr>
              <a:t>Workload Definition</a:t>
            </a:r>
          </a:p>
        </p:txBody>
      </p:sp>
      <p:sp>
        <p:nvSpPr>
          <p:cNvPr id="40963" name="Content Placeholder 2"/>
          <p:cNvSpPr>
            <a:spLocks noGrp="1"/>
          </p:cNvSpPr>
          <p:nvPr>
            <p:ph idx="1"/>
          </p:nvPr>
        </p:nvSpPr>
        <p:spPr>
          <a:xfrm>
            <a:off x="457200" y="1600200"/>
            <a:ext cx="8229600" cy="4038600"/>
          </a:xfrm>
        </p:spPr>
        <p:txBody>
          <a:bodyPr/>
          <a:lstStyle/>
          <a:p>
            <a:pPr>
              <a:lnSpc>
                <a:spcPct val="90000"/>
              </a:lnSpc>
            </a:pPr>
            <a:r>
              <a:rPr lang="en-US" altLang="en-US" sz="2600" dirty="0" smtClean="0">
                <a:latin typeface="Arial" charset="0"/>
                <a:cs typeface="Arial" charset="0"/>
              </a:rPr>
              <a:t>Three parameters to control write behavior</a:t>
            </a:r>
          </a:p>
          <a:p>
            <a:pPr lvl="1">
              <a:lnSpc>
                <a:spcPct val="90000"/>
              </a:lnSpc>
            </a:pPr>
            <a:r>
              <a:rPr lang="en-US" altLang="en-US" sz="2600" dirty="0" smtClean="0">
                <a:latin typeface="Arial" charset="0"/>
                <a:cs typeface="Arial" charset="0"/>
              </a:rPr>
              <a:t>% Write commits, % O_DIRECT, % </a:t>
            </a:r>
            <a:r>
              <a:rPr lang="en-US" altLang="en-US" sz="2600" dirty="0" smtClean="0">
                <a:latin typeface="Arial" charset="0"/>
                <a:cs typeface="Arial" charset="0"/>
              </a:rPr>
              <a:t>O_SYNC</a:t>
            </a:r>
          </a:p>
          <a:p>
            <a:pPr lvl="2">
              <a:lnSpc>
                <a:spcPct val="90000"/>
              </a:lnSpc>
            </a:pPr>
            <a:r>
              <a:rPr lang="en-US" altLang="en-US" sz="2000" dirty="0" smtClean="0">
                <a:ea typeface="Arial" pitchFamily="34" charset="0"/>
              </a:rPr>
              <a:t>The method used </a:t>
            </a:r>
            <a:r>
              <a:rPr lang="en-US" altLang="en-US" sz="2000" smtClean="0">
                <a:ea typeface="Arial" pitchFamily="34" charset="0"/>
              </a:rPr>
              <a:t>for direct io</a:t>
            </a:r>
            <a:r>
              <a:rPr lang="en-US" altLang="en-US" sz="2000" dirty="0" smtClean="0">
                <a:ea typeface="Arial" pitchFamily="34" charset="0"/>
              </a:rPr>
              <a:t> is OS dependent.</a:t>
            </a:r>
            <a:endParaRPr lang="en-US" altLang="en-US" sz="2600" dirty="0" smtClean="0">
              <a:latin typeface="Arial" charset="0"/>
              <a:cs typeface="Arial" charset="0"/>
            </a:endParaRPr>
          </a:p>
          <a:p>
            <a:pPr>
              <a:lnSpc>
                <a:spcPct val="90000"/>
              </a:lnSpc>
            </a:pPr>
            <a:r>
              <a:rPr lang="en-US" altLang="en-US" sz="2600" dirty="0" smtClean="0">
                <a:latin typeface="Arial" charset="0"/>
                <a:cs typeface="Arial" charset="0"/>
              </a:rPr>
              <a:t>Other </a:t>
            </a:r>
            <a:r>
              <a:rPr lang="en-US" altLang="en-US" sz="2600" dirty="0" smtClean="0">
                <a:latin typeface="Arial" charset="0"/>
                <a:cs typeface="Arial" charset="0"/>
              </a:rPr>
              <a:t>parameters to change workload and dataset behavior, such as</a:t>
            </a:r>
          </a:p>
          <a:p>
            <a:pPr lvl="1">
              <a:lnSpc>
                <a:spcPct val="90000"/>
              </a:lnSpc>
            </a:pPr>
            <a:r>
              <a:rPr lang="en-US" altLang="en-US" sz="2600" dirty="0" smtClean="0">
                <a:latin typeface="Arial" charset="0"/>
                <a:cs typeface="Arial" charset="0"/>
              </a:rPr>
              <a:t>% Geometric – certain files will be accessed more</a:t>
            </a:r>
          </a:p>
          <a:p>
            <a:pPr lvl="1">
              <a:lnSpc>
                <a:spcPct val="90000"/>
              </a:lnSpc>
            </a:pPr>
            <a:r>
              <a:rPr lang="en-US" altLang="en-US" sz="2600" dirty="0" smtClean="0">
                <a:latin typeface="Arial" charset="0"/>
                <a:cs typeface="Arial" charset="0"/>
              </a:rPr>
              <a:t>% Compress – compressibility of the dataset</a:t>
            </a:r>
          </a:p>
          <a:p>
            <a:pPr>
              <a:lnSpc>
                <a:spcPct val="90000"/>
              </a:lnSpc>
            </a:pPr>
            <a:r>
              <a:rPr lang="en-US" altLang="en-US" sz="2600" dirty="0" smtClean="0">
                <a:latin typeface="Arial" charset="0"/>
                <a:cs typeface="Arial" charset="0"/>
              </a:rPr>
              <a:t>The dataset produced by SPEC SFS 2014 is not designed to be </a:t>
            </a:r>
            <a:r>
              <a:rPr lang="en-US" altLang="en-US" sz="2600" dirty="0" err="1" smtClean="0">
                <a:latin typeface="Arial" charset="0"/>
                <a:cs typeface="Arial" charset="0"/>
              </a:rPr>
              <a:t>dedupable</a:t>
            </a:r>
            <a:endParaRPr lang="en-US" altLang="en-US" sz="2600" dirty="0" smtClean="0">
              <a:latin typeface="Arial" charset="0"/>
              <a:cs typeface="Arial" charset="0"/>
            </a:endParaRPr>
          </a:p>
        </p:txBody>
      </p:sp>
      <p:sp>
        <p:nvSpPr>
          <p:cNvPr id="40964" name="Slide Number Placeholder 3"/>
          <p:cNvSpPr>
            <a:spLocks noGrp="1"/>
          </p:cNvSpPr>
          <p:nvPr>
            <p:ph type="sldNum" sz="quarter" idx="10"/>
          </p:nvPr>
        </p:nvSpPr>
        <p:spPr bwMode="auto">
          <a:noFill/>
          <a:ln>
            <a:miter lim="800000"/>
            <a:headEnd/>
            <a:tailEnd/>
          </a:ln>
        </p:spPr>
        <p:txBody>
          <a:bodyPr/>
          <a:lstStyle/>
          <a:p>
            <a:fld id="{1C3207A4-1FC9-4F8B-ACBC-F047D992CD47}" type="slidenum">
              <a:rPr lang="en-US" altLang="en-US"/>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Business Metric Definition</a:t>
            </a:r>
          </a:p>
        </p:txBody>
      </p:sp>
      <p:sp>
        <p:nvSpPr>
          <p:cNvPr id="26627" name="Content Placeholder 2"/>
          <p:cNvSpPr>
            <a:spLocks noGrp="1"/>
          </p:cNvSpPr>
          <p:nvPr>
            <p:ph idx="1"/>
          </p:nvPr>
        </p:nvSpPr>
        <p:spPr>
          <a:xfrm>
            <a:off x="457200" y="1600200"/>
            <a:ext cx="8229600" cy="4114800"/>
          </a:xfrm>
        </p:spPr>
        <p:txBody>
          <a:bodyPr>
            <a:normAutofit fontScale="92500" lnSpcReduction="10000"/>
          </a:bodyPr>
          <a:lstStyle/>
          <a:p>
            <a:pPr>
              <a:defRPr/>
            </a:pPr>
            <a:r>
              <a:rPr lang="en-US" altLang="en-US" dirty="0" smtClean="0">
                <a:ea typeface="+mn-ea"/>
              </a:rPr>
              <a:t>A business metric is a unit of workload, made of:</a:t>
            </a:r>
          </a:p>
          <a:p>
            <a:pPr lvl="1">
              <a:defRPr/>
            </a:pPr>
            <a:r>
              <a:rPr lang="en-US" altLang="en-US" dirty="0" smtClean="0"/>
              <a:t>One or more component workloads</a:t>
            </a:r>
          </a:p>
          <a:p>
            <a:pPr lvl="1">
              <a:defRPr/>
            </a:pPr>
            <a:r>
              <a:rPr lang="en-US" altLang="en-US" dirty="0" smtClean="0"/>
              <a:t>Execution parameters</a:t>
            </a:r>
          </a:p>
          <a:p>
            <a:pPr lvl="1">
              <a:defRPr/>
            </a:pPr>
            <a:r>
              <a:rPr lang="en-US" altLang="en-US" dirty="0" smtClean="0"/>
              <a:t>Success criteria (thresholds)</a:t>
            </a:r>
          </a:p>
          <a:p>
            <a:pPr>
              <a:defRPr/>
            </a:pPr>
            <a:r>
              <a:rPr lang="en-US" altLang="en-US" dirty="0" smtClean="0">
                <a:ea typeface="+mn-ea"/>
              </a:rPr>
              <a:t>Why business metrics?</a:t>
            </a:r>
          </a:p>
          <a:p>
            <a:pPr lvl="1">
              <a:defRPr/>
            </a:pPr>
            <a:r>
              <a:rPr lang="en-US" altLang="en-US" dirty="0" smtClean="0"/>
              <a:t>Simulating real-world workloads</a:t>
            </a:r>
          </a:p>
          <a:p>
            <a:pPr lvl="1">
              <a:defRPr/>
            </a:pPr>
            <a:r>
              <a:rPr lang="en-US" altLang="en-US" dirty="0" smtClean="0"/>
              <a:t>Reporting results in real-world language</a:t>
            </a:r>
          </a:p>
          <a:p>
            <a:pPr lvl="1">
              <a:defRPr/>
            </a:pPr>
            <a:r>
              <a:rPr lang="en-US" altLang="en-US" dirty="0" smtClean="0"/>
              <a:t>Success criteria attach more meaning to results than just a load level: quality</a:t>
            </a:r>
          </a:p>
          <a:p>
            <a:pPr>
              <a:defRPr/>
            </a:pPr>
            <a:endParaRPr lang="en-US" altLang="en-US" dirty="0" smtClean="0">
              <a:ea typeface="+mn-ea"/>
            </a:endParaRPr>
          </a:p>
        </p:txBody>
      </p:sp>
      <p:sp>
        <p:nvSpPr>
          <p:cNvPr id="41988" name="Slide Number Placeholder 3"/>
          <p:cNvSpPr>
            <a:spLocks noGrp="1"/>
          </p:cNvSpPr>
          <p:nvPr>
            <p:ph type="sldNum" sz="quarter" idx="10"/>
          </p:nvPr>
        </p:nvSpPr>
        <p:spPr bwMode="auto">
          <a:noFill/>
          <a:ln>
            <a:miter lim="800000"/>
            <a:headEnd/>
            <a:tailEnd/>
          </a:ln>
        </p:spPr>
        <p:txBody>
          <a:bodyPr/>
          <a:lstStyle/>
          <a:p>
            <a:fld id="{66BB53F1-55A6-4C24-9393-C627222FB63D}" type="slidenum">
              <a:rPr lang="en-US" altLang="en-US"/>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Business Metric Scaling</a:t>
            </a:r>
          </a:p>
        </p:txBody>
      </p:sp>
      <p:sp>
        <p:nvSpPr>
          <p:cNvPr id="43011" name="Content Placeholder 2"/>
          <p:cNvSpPr>
            <a:spLocks noGrp="1"/>
          </p:cNvSpPr>
          <p:nvPr>
            <p:ph idx="1"/>
          </p:nvPr>
        </p:nvSpPr>
        <p:spPr/>
        <p:txBody>
          <a:bodyPr/>
          <a:lstStyle/>
          <a:p>
            <a:r>
              <a:rPr lang="en-US" altLang="en-US" smtClean="0">
                <a:latin typeface="Arial" charset="0"/>
                <a:cs typeface="Arial" charset="0"/>
              </a:rPr>
              <a:t>The definition of a single business metric is fixed</a:t>
            </a:r>
          </a:p>
          <a:p>
            <a:pPr lvl="1"/>
            <a:r>
              <a:rPr lang="en-US" altLang="en-US" smtClean="0">
                <a:latin typeface="Arial" charset="0"/>
                <a:cs typeface="Arial" charset="0"/>
              </a:rPr>
              <a:t>Discrete and independent units of workload</a:t>
            </a:r>
          </a:p>
          <a:p>
            <a:r>
              <a:rPr lang="en-US" altLang="en-US" smtClean="0">
                <a:latin typeface="Arial" charset="0"/>
                <a:cs typeface="Arial" charset="0"/>
              </a:rPr>
              <a:t>Load scaling is achieved by adding additional business metrics</a:t>
            </a:r>
          </a:p>
          <a:p>
            <a:pPr lvl="1"/>
            <a:r>
              <a:rPr lang="en-US" altLang="en-US" smtClean="0">
                <a:latin typeface="Arial" charset="0"/>
                <a:cs typeface="Arial" charset="0"/>
              </a:rPr>
              <a:t>As load increases, so does</a:t>
            </a:r>
          </a:p>
          <a:p>
            <a:pPr lvl="2"/>
            <a:r>
              <a:rPr lang="en-US" altLang="en-US" smtClean="0">
                <a:latin typeface="Arial" charset="0"/>
                <a:cs typeface="Arial" charset="0"/>
              </a:rPr>
              <a:t>Proc count</a:t>
            </a:r>
          </a:p>
          <a:p>
            <a:pPr lvl="2"/>
            <a:r>
              <a:rPr lang="en-US" altLang="en-US" smtClean="0">
                <a:latin typeface="Arial" charset="0"/>
                <a:cs typeface="Arial" charset="0"/>
              </a:rPr>
              <a:t>Dataset size</a:t>
            </a:r>
          </a:p>
          <a:p>
            <a:pPr lvl="1"/>
            <a:r>
              <a:rPr lang="en-US" altLang="en-US" smtClean="0">
                <a:latin typeface="Arial" charset="0"/>
                <a:cs typeface="Arial" charset="0"/>
              </a:rPr>
              <a:t>The oprate of each proc is constant, however!</a:t>
            </a:r>
          </a:p>
          <a:p>
            <a:endParaRPr lang="en-US" altLang="en-US" smtClean="0">
              <a:latin typeface="Arial" charset="0"/>
              <a:cs typeface="Arial" charset="0"/>
            </a:endParaRPr>
          </a:p>
        </p:txBody>
      </p:sp>
      <p:sp>
        <p:nvSpPr>
          <p:cNvPr id="43012" name="Slide Number Placeholder 3"/>
          <p:cNvSpPr>
            <a:spLocks noGrp="1"/>
          </p:cNvSpPr>
          <p:nvPr>
            <p:ph type="sldNum" sz="quarter" idx="10"/>
          </p:nvPr>
        </p:nvSpPr>
        <p:spPr bwMode="auto">
          <a:noFill/>
          <a:ln>
            <a:miter lim="800000"/>
            <a:headEnd/>
            <a:tailEnd/>
          </a:ln>
        </p:spPr>
        <p:txBody>
          <a:bodyPr/>
          <a:lstStyle/>
          <a:p>
            <a:fld id="{8E52E3D2-83E1-4283-A0D1-FCBE0E6E217E}" type="slidenum">
              <a:rPr lang="en-US" altLang="en-US"/>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Business Metric Success Criteria</a:t>
            </a:r>
          </a:p>
        </p:txBody>
      </p:sp>
      <p:sp>
        <p:nvSpPr>
          <p:cNvPr id="44035" name="Content Placeholder 2"/>
          <p:cNvSpPr>
            <a:spLocks noGrp="1"/>
          </p:cNvSpPr>
          <p:nvPr>
            <p:ph idx="1"/>
          </p:nvPr>
        </p:nvSpPr>
        <p:spPr>
          <a:xfrm>
            <a:off x="457200" y="1600200"/>
            <a:ext cx="8229600" cy="4038600"/>
          </a:xfrm>
        </p:spPr>
        <p:txBody>
          <a:bodyPr/>
          <a:lstStyle/>
          <a:p>
            <a:r>
              <a:rPr lang="en-US" altLang="en-US" smtClean="0">
                <a:latin typeface="Arial" charset="0"/>
                <a:cs typeface="Arial" charset="0"/>
              </a:rPr>
              <a:t>Business metric success criteria (thresholds)</a:t>
            </a:r>
          </a:p>
          <a:p>
            <a:pPr lvl="1"/>
            <a:r>
              <a:rPr lang="en-US" altLang="en-US" smtClean="0">
                <a:latin typeface="Arial" charset="0"/>
                <a:cs typeface="Arial" charset="0"/>
              </a:rPr>
              <a:t>Global oprate threshold monitors the average oprate of all procs</a:t>
            </a:r>
          </a:p>
          <a:p>
            <a:pPr lvl="1"/>
            <a:r>
              <a:rPr lang="en-US" altLang="en-US" smtClean="0">
                <a:latin typeface="Arial" charset="0"/>
                <a:cs typeface="Arial" charset="0"/>
              </a:rPr>
              <a:t>Proc oprate threshold monitors the oprate of all procs</a:t>
            </a:r>
          </a:p>
          <a:p>
            <a:pPr lvl="2"/>
            <a:r>
              <a:rPr lang="en-US" altLang="en-US" smtClean="0">
                <a:latin typeface="Arial" charset="0"/>
                <a:cs typeface="Arial" charset="0"/>
              </a:rPr>
              <a:t>Any single proc exceeding the threshold invalidates that load point</a:t>
            </a:r>
          </a:p>
          <a:p>
            <a:pPr lvl="1"/>
            <a:r>
              <a:rPr lang="en-US" altLang="en-US" smtClean="0">
                <a:latin typeface="Arial" charset="0"/>
                <a:cs typeface="Arial" charset="0"/>
              </a:rPr>
              <a:t>Achieved oprate must be &gt;= x% of defined</a:t>
            </a:r>
          </a:p>
        </p:txBody>
      </p:sp>
      <p:sp>
        <p:nvSpPr>
          <p:cNvPr id="44036" name="Slide Number Placeholder 3"/>
          <p:cNvSpPr>
            <a:spLocks noGrp="1"/>
          </p:cNvSpPr>
          <p:nvPr>
            <p:ph type="sldNum" sz="quarter" idx="10"/>
          </p:nvPr>
        </p:nvSpPr>
        <p:spPr bwMode="auto">
          <a:noFill/>
          <a:ln>
            <a:miter lim="800000"/>
            <a:headEnd/>
            <a:tailEnd/>
          </a:ln>
        </p:spPr>
        <p:txBody>
          <a:bodyPr/>
          <a:lstStyle/>
          <a:p>
            <a:fld id="{4A29D8A1-2B29-48D5-A475-B2C5CCBE350A}" type="slidenum">
              <a:rPr lang="en-US" altLang="en-US"/>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Business Metric Success Criteria</a:t>
            </a:r>
          </a:p>
        </p:txBody>
      </p:sp>
      <p:sp>
        <p:nvSpPr>
          <p:cNvPr id="45059" name="Content Placeholder 2"/>
          <p:cNvSpPr>
            <a:spLocks noGrp="1"/>
          </p:cNvSpPr>
          <p:nvPr>
            <p:ph idx="1"/>
          </p:nvPr>
        </p:nvSpPr>
        <p:spPr/>
        <p:txBody>
          <a:bodyPr/>
          <a:lstStyle/>
          <a:p>
            <a:r>
              <a:rPr lang="en-US" altLang="en-US" smtClean="0">
                <a:latin typeface="Arial" charset="0"/>
                <a:cs typeface="Arial" charset="0"/>
              </a:rPr>
              <a:t>Business metric success criteria (thresholds)</a:t>
            </a:r>
          </a:p>
          <a:p>
            <a:pPr lvl="1"/>
            <a:r>
              <a:rPr lang="en-US" altLang="en-US" smtClean="0">
                <a:latin typeface="Arial" charset="0"/>
                <a:cs typeface="Arial" charset="0"/>
              </a:rPr>
              <a:t>Workload variance threshold monitors ratio of global achieved oprates between all component workloads</a:t>
            </a:r>
          </a:p>
          <a:p>
            <a:pPr lvl="2"/>
            <a:r>
              <a:rPr lang="en-US" altLang="en-US" smtClean="0">
                <a:latin typeface="Arial" charset="0"/>
                <a:cs typeface="Arial" charset="0"/>
              </a:rPr>
              <a:t>This ratio must be within +/- x%, as defined in the threshold</a:t>
            </a:r>
          </a:p>
          <a:p>
            <a:pPr lvl="2"/>
            <a:r>
              <a:rPr lang="en-US" altLang="en-US" smtClean="0">
                <a:latin typeface="Arial" charset="0"/>
                <a:cs typeface="Arial" charset="0"/>
              </a:rPr>
              <a:t>Example: DATABASE has a 5:1 oprate ratio between the DB_TABLE and DB_LOG component workloads</a:t>
            </a:r>
          </a:p>
          <a:p>
            <a:pPr lvl="3"/>
            <a:r>
              <a:rPr lang="en-US" altLang="en-US" smtClean="0">
                <a:latin typeface="Arial" charset="0"/>
                <a:cs typeface="Arial" charset="0"/>
              </a:rPr>
              <a:t>Ratio of achieved oprates must be within +/- 5% of 5:1</a:t>
            </a:r>
          </a:p>
        </p:txBody>
      </p:sp>
      <p:sp>
        <p:nvSpPr>
          <p:cNvPr id="45060" name="Slide Number Placeholder 3"/>
          <p:cNvSpPr>
            <a:spLocks noGrp="1"/>
          </p:cNvSpPr>
          <p:nvPr>
            <p:ph type="sldNum" sz="quarter" idx="10"/>
          </p:nvPr>
        </p:nvSpPr>
        <p:spPr bwMode="auto">
          <a:noFill/>
          <a:ln>
            <a:miter lim="800000"/>
            <a:headEnd/>
            <a:tailEnd/>
          </a:ln>
        </p:spPr>
        <p:txBody>
          <a:bodyPr/>
          <a:lstStyle/>
          <a:p>
            <a:fld id="{EEFB2FF3-CA28-4035-A780-D88606F963C1}" type="slidenum">
              <a:rPr lang="en-US" altLang="en-US"/>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Business Metric Success Criteria</a:t>
            </a:r>
          </a:p>
        </p:txBody>
      </p:sp>
      <p:sp>
        <p:nvSpPr>
          <p:cNvPr id="46083" name="Content Placeholder 2"/>
          <p:cNvSpPr>
            <a:spLocks noGrp="1"/>
          </p:cNvSpPr>
          <p:nvPr>
            <p:ph idx="1"/>
          </p:nvPr>
        </p:nvSpPr>
        <p:spPr/>
        <p:txBody>
          <a:bodyPr/>
          <a:lstStyle/>
          <a:p>
            <a:r>
              <a:rPr lang="en-US" altLang="en-US" smtClean="0">
                <a:latin typeface="Arial" charset="0"/>
                <a:cs typeface="Arial" charset="0"/>
              </a:rPr>
              <a:t>Business metric success criteria (thresholds)</a:t>
            </a:r>
          </a:p>
          <a:p>
            <a:pPr lvl="1"/>
            <a:r>
              <a:rPr lang="en-US" altLang="en-US" smtClean="0">
                <a:latin typeface="Arial" charset="0"/>
                <a:cs typeface="Arial" charset="0"/>
              </a:rPr>
              <a:t>With these success criteria, a business metric demands a certain quality of service at all load points</a:t>
            </a:r>
          </a:p>
          <a:p>
            <a:pPr lvl="1"/>
            <a:r>
              <a:rPr lang="en-US" altLang="en-US" smtClean="0">
                <a:latin typeface="Arial" charset="0"/>
                <a:cs typeface="Arial" charset="0"/>
              </a:rPr>
              <a:t>If a success criteria is not met for a requested load point, that point is marked INVALID</a:t>
            </a:r>
          </a:p>
          <a:p>
            <a:pPr lvl="1"/>
            <a:r>
              <a:rPr lang="en-US" altLang="en-US" smtClean="0">
                <a:latin typeface="Arial" charset="0"/>
                <a:cs typeface="Arial" charset="0"/>
              </a:rPr>
              <a:t>An INVALID data point does not stop the benchmark run, but is not publishable</a:t>
            </a:r>
          </a:p>
        </p:txBody>
      </p:sp>
      <p:sp>
        <p:nvSpPr>
          <p:cNvPr id="46084" name="Slide Number Placeholder 3"/>
          <p:cNvSpPr>
            <a:spLocks noGrp="1"/>
          </p:cNvSpPr>
          <p:nvPr>
            <p:ph type="sldNum" sz="quarter" idx="10"/>
          </p:nvPr>
        </p:nvSpPr>
        <p:spPr bwMode="auto">
          <a:noFill/>
          <a:ln>
            <a:miter lim="800000"/>
            <a:headEnd/>
            <a:tailEnd/>
          </a:ln>
        </p:spPr>
        <p:txBody>
          <a:bodyPr/>
          <a:lstStyle/>
          <a:p>
            <a:fld id="{544356EB-1BCD-48E7-BB63-F70C83F8806D}" type="slidenum">
              <a:rPr lang="en-US" altLang="en-US"/>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Benchmark Results</a:t>
            </a:r>
          </a:p>
        </p:txBody>
      </p:sp>
      <p:sp>
        <p:nvSpPr>
          <p:cNvPr id="47107" name="Content Placeholder 2"/>
          <p:cNvSpPr>
            <a:spLocks noGrp="1"/>
          </p:cNvSpPr>
          <p:nvPr>
            <p:ph idx="1"/>
          </p:nvPr>
        </p:nvSpPr>
        <p:spPr/>
        <p:txBody>
          <a:bodyPr/>
          <a:lstStyle/>
          <a:p>
            <a:r>
              <a:rPr lang="en-US" altLang="en-US" smtClean="0">
                <a:latin typeface="Arial" charset="0"/>
                <a:cs typeface="Arial" charset="0"/>
              </a:rPr>
              <a:t>There are two principal measures of performance in SPEC SFS 2014</a:t>
            </a:r>
          </a:p>
          <a:p>
            <a:pPr lvl="1"/>
            <a:r>
              <a:rPr lang="en-US" altLang="en-US" smtClean="0">
                <a:latin typeface="Arial" charset="0"/>
                <a:cs typeface="Arial" charset="0"/>
              </a:rPr>
              <a:t>Business Metrics</a:t>
            </a:r>
          </a:p>
          <a:p>
            <a:pPr lvl="1"/>
            <a:r>
              <a:rPr lang="en-US" altLang="en-US" smtClean="0">
                <a:latin typeface="Arial" charset="0"/>
                <a:cs typeface="Arial" charset="0"/>
              </a:rPr>
              <a:t>Overall Response Time</a:t>
            </a:r>
          </a:p>
          <a:p>
            <a:r>
              <a:rPr lang="en-US" altLang="en-US" smtClean="0">
                <a:latin typeface="Arial" charset="0"/>
                <a:cs typeface="Arial" charset="0"/>
              </a:rPr>
              <a:t>Achieved Oprate and Total KBps will be included in official publications as well</a:t>
            </a:r>
          </a:p>
          <a:p>
            <a:r>
              <a:rPr lang="en-US" altLang="en-US" smtClean="0">
                <a:latin typeface="Arial" charset="0"/>
                <a:cs typeface="Arial" charset="0"/>
              </a:rPr>
              <a:t>The sfssum file produced during a benchmark run contains all this info and more</a:t>
            </a:r>
          </a:p>
        </p:txBody>
      </p:sp>
      <p:sp>
        <p:nvSpPr>
          <p:cNvPr id="47108" name="Slide Number Placeholder 3"/>
          <p:cNvSpPr>
            <a:spLocks noGrp="1"/>
          </p:cNvSpPr>
          <p:nvPr>
            <p:ph type="sldNum" sz="quarter" idx="10"/>
          </p:nvPr>
        </p:nvSpPr>
        <p:spPr bwMode="auto">
          <a:noFill/>
          <a:ln>
            <a:miter lim="800000"/>
            <a:headEnd/>
            <a:tailEnd/>
          </a:ln>
        </p:spPr>
        <p:txBody>
          <a:bodyPr/>
          <a:lstStyle/>
          <a:p>
            <a:fld id="{EEEC1EED-1551-49D9-9303-09969C5EC2AB}" type="slidenum">
              <a:rPr lang="en-US" altLang="en-US"/>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Benchmark Results</a:t>
            </a:r>
          </a:p>
        </p:txBody>
      </p:sp>
      <p:sp>
        <p:nvSpPr>
          <p:cNvPr id="48131" name="Content Placeholder 2"/>
          <p:cNvSpPr>
            <a:spLocks noGrp="1"/>
          </p:cNvSpPr>
          <p:nvPr>
            <p:ph idx="1"/>
          </p:nvPr>
        </p:nvSpPr>
        <p:spPr/>
        <p:txBody>
          <a:bodyPr/>
          <a:lstStyle/>
          <a:p>
            <a:r>
              <a:rPr lang="en-US" altLang="en-US" smtClean="0">
                <a:latin typeface="Arial" charset="0"/>
                <a:cs typeface="Arial" charset="0"/>
              </a:rPr>
              <a:t>Disclosure of results must include the summary result</a:t>
            </a:r>
          </a:p>
          <a:p>
            <a:pPr lvl="1"/>
            <a:r>
              <a:rPr lang="en-US" altLang="en-US" smtClean="0">
                <a:latin typeface="Arial" charset="0"/>
                <a:cs typeface="Arial" charset="0"/>
              </a:rPr>
              <a:t>Maximum achieved business metrics and overall response time of the entire benchmark run</a:t>
            </a:r>
          </a:p>
          <a:p>
            <a:pPr lvl="2"/>
            <a:r>
              <a:rPr lang="en-US" altLang="en-US" smtClean="0">
                <a:latin typeface="Arial" charset="0"/>
                <a:cs typeface="Arial" charset="0"/>
              </a:rPr>
              <a:t>Specific format in Run and Reporting Rules</a:t>
            </a:r>
          </a:p>
          <a:p>
            <a:r>
              <a:rPr lang="en-US" altLang="en-US" smtClean="0">
                <a:latin typeface="Arial" charset="0"/>
                <a:cs typeface="Arial" charset="0"/>
              </a:rPr>
              <a:t>The full disclosure report is published on the SPEC website</a:t>
            </a:r>
          </a:p>
          <a:p>
            <a:pPr lvl="1"/>
            <a:r>
              <a:rPr lang="en-US" altLang="en-US" smtClean="0">
                <a:latin typeface="Arial" charset="0"/>
                <a:cs typeface="Arial" charset="0"/>
              </a:rPr>
              <a:t>Visual: Business Metrics vs. Response Time</a:t>
            </a:r>
          </a:p>
        </p:txBody>
      </p:sp>
      <p:sp>
        <p:nvSpPr>
          <p:cNvPr id="48132" name="Slide Number Placeholder 3"/>
          <p:cNvSpPr>
            <a:spLocks noGrp="1"/>
          </p:cNvSpPr>
          <p:nvPr>
            <p:ph type="sldNum" sz="quarter" idx="10"/>
          </p:nvPr>
        </p:nvSpPr>
        <p:spPr bwMode="auto">
          <a:noFill/>
          <a:ln>
            <a:miter lim="800000"/>
            <a:headEnd/>
            <a:tailEnd/>
          </a:ln>
        </p:spPr>
        <p:txBody>
          <a:bodyPr/>
          <a:lstStyle/>
          <a:p>
            <a:fld id="{E6B60E6E-EE8A-43D5-91EE-E3EEE6D9CE79}" type="slidenum">
              <a:rPr lang="en-US" altLang="en-US"/>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Benchmark Results</a:t>
            </a:r>
          </a:p>
        </p:txBody>
      </p:sp>
      <p:sp>
        <p:nvSpPr>
          <p:cNvPr id="50179" name="Slide Number Placeholder 3"/>
          <p:cNvSpPr>
            <a:spLocks noGrp="1"/>
          </p:cNvSpPr>
          <p:nvPr>
            <p:ph type="sldNum" sz="quarter" idx="10"/>
          </p:nvPr>
        </p:nvSpPr>
        <p:spPr bwMode="auto">
          <a:noFill/>
          <a:ln>
            <a:miter lim="800000"/>
            <a:headEnd/>
            <a:tailEnd/>
          </a:ln>
        </p:spPr>
        <p:txBody>
          <a:bodyPr/>
          <a:lstStyle/>
          <a:p>
            <a:fld id="{EF61BFF9-F918-4E97-A5E6-1981AC1CC4DF}" type="slidenum">
              <a:rPr lang="en-US" altLang="en-US"/>
              <a:pPr/>
              <a:t>28</a:t>
            </a:fld>
            <a:endParaRPr lang="en-US" altLang="en-US"/>
          </a:p>
        </p:txBody>
      </p:sp>
      <p:pic>
        <p:nvPicPr>
          <p:cNvPr id="50180" name="Picture 2"/>
          <p:cNvPicPr>
            <a:picLocks noGrp="1" noChangeAspect="1" noChangeArrowheads="1"/>
          </p:cNvPicPr>
          <p:nvPr>
            <p:ph idx="1"/>
          </p:nvPr>
        </p:nvPicPr>
        <p:blipFill>
          <a:blip r:embed="rId2" cstate="print"/>
          <a:srcRect/>
          <a:stretch>
            <a:fillRect/>
          </a:stretch>
        </p:blipFill>
        <p:spPr>
          <a:xfrm>
            <a:off x="1503363" y="1219200"/>
            <a:ext cx="6137275" cy="4806950"/>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Benchmark Results</a:t>
            </a:r>
          </a:p>
        </p:txBody>
      </p:sp>
      <p:sp>
        <p:nvSpPr>
          <p:cNvPr id="51203" name="Slide Number Placeholder 3"/>
          <p:cNvSpPr>
            <a:spLocks noGrp="1"/>
          </p:cNvSpPr>
          <p:nvPr>
            <p:ph type="sldNum" sz="quarter" idx="10"/>
          </p:nvPr>
        </p:nvSpPr>
        <p:spPr bwMode="auto">
          <a:noFill/>
          <a:ln>
            <a:miter lim="800000"/>
            <a:headEnd/>
            <a:tailEnd/>
          </a:ln>
        </p:spPr>
        <p:txBody>
          <a:bodyPr/>
          <a:lstStyle/>
          <a:p>
            <a:fld id="{2E03F1F5-BB3A-4E6B-99D0-6A9C6D895A58}" type="slidenum">
              <a:rPr lang="en-US" altLang="en-US"/>
              <a:pPr/>
              <a:t>29</a:t>
            </a:fld>
            <a:endParaRPr lang="en-US" altLang="en-US"/>
          </a:p>
        </p:txBody>
      </p:sp>
      <p:pic>
        <p:nvPicPr>
          <p:cNvPr id="51204" name="Picture 4"/>
          <p:cNvPicPr>
            <a:picLocks noGrp="1" noChangeAspect="1" noChangeArrowheads="1"/>
          </p:cNvPicPr>
          <p:nvPr>
            <p:ph idx="1"/>
          </p:nvPr>
        </p:nvPicPr>
        <p:blipFill>
          <a:blip r:embed="rId2" cstate="print"/>
          <a:srcRect/>
          <a:stretch>
            <a:fillRect/>
          </a:stretch>
        </p:blipFill>
        <p:spPr>
          <a:xfrm>
            <a:off x="838200" y="1157288"/>
            <a:ext cx="7367588" cy="4633912"/>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latin typeface="Arial" charset="0"/>
                <a:cs typeface="Arial" charset="0"/>
              </a:rPr>
              <a:t>Today’s Outline</a:t>
            </a:r>
          </a:p>
        </p:txBody>
      </p:sp>
      <p:sp>
        <p:nvSpPr>
          <p:cNvPr id="21507" name="Content Placeholder 2"/>
          <p:cNvSpPr>
            <a:spLocks noGrp="1"/>
          </p:cNvSpPr>
          <p:nvPr>
            <p:ph idx="1"/>
          </p:nvPr>
        </p:nvSpPr>
        <p:spPr>
          <a:xfrm>
            <a:off x="457200" y="1219200"/>
            <a:ext cx="8229600" cy="4419600"/>
          </a:xfrm>
        </p:spPr>
        <p:txBody>
          <a:bodyPr/>
          <a:lstStyle/>
          <a:p>
            <a:r>
              <a:rPr lang="en-US" altLang="en-US" smtClean="0">
                <a:latin typeface="Arial" charset="0"/>
                <a:cs typeface="Arial" charset="0"/>
              </a:rPr>
              <a:t>Intro / Contributions / Motivation</a:t>
            </a:r>
          </a:p>
          <a:p>
            <a:r>
              <a:rPr lang="en-US" altLang="en-US" smtClean="0">
                <a:latin typeface="Arial" charset="0"/>
                <a:cs typeface="Arial" charset="0"/>
              </a:rPr>
              <a:t>SPEC SFS 2014 Framework</a:t>
            </a:r>
          </a:p>
          <a:p>
            <a:r>
              <a:rPr lang="en-US" altLang="en-US" smtClean="0">
                <a:latin typeface="Arial" charset="0"/>
                <a:cs typeface="Arial" charset="0"/>
              </a:rPr>
              <a:t>SPEC SFS 2014 Reporting</a:t>
            </a:r>
          </a:p>
          <a:p>
            <a:r>
              <a:rPr lang="en-US" altLang="en-US" smtClean="0">
                <a:latin typeface="Arial" charset="0"/>
                <a:cs typeface="Arial" charset="0"/>
              </a:rPr>
              <a:t>Workloads / Business Metrics </a:t>
            </a:r>
          </a:p>
          <a:p>
            <a:pPr lvl="1"/>
            <a:r>
              <a:rPr lang="en-US" altLang="en-US" sz="2400" smtClean="0">
                <a:latin typeface="Arial" charset="0"/>
                <a:cs typeface="Arial" charset="0"/>
              </a:rPr>
              <a:t>VDA</a:t>
            </a:r>
          </a:p>
          <a:p>
            <a:pPr lvl="1"/>
            <a:r>
              <a:rPr lang="en-US" altLang="en-US" sz="2400" smtClean="0">
                <a:latin typeface="Arial" charset="0"/>
                <a:cs typeface="Arial" charset="0"/>
              </a:rPr>
              <a:t>VDI</a:t>
            </a:r>
          </a:p>
          <a:p>
            <a:pPr lvl="1"/>
            <a:r>
              <a:rPr lang="en-US" altLang="en-US" sz="2400" smtClean="0">
                <a:latin typeface="Arial" charset="0"/>
                <a:cs typeface="Arial" charset="0"/>
              </a:rPr>
              <a:t>SWBUILD</a:t>
            </a:r>
          </a:p>
          <a:p>
            <a:pPr lvl="1"/>
            <a:r>
              <a:rPr lang="en-US" altLang="en-US" sz="2400" smtClean="0">
                <a:latin typeface="Arial" charset="0"/>
                <a:cs typeface="Arial" charset="0"/>
              </a:rPr>
              <a:t>Database</a:t>
            </a:r>
          </a:p>
          <a:p>
            <a:pPr lvl="1"/>
            <a:endParaRPr lang="en-US" altLang="en-US" smtClean="0">
              <a:latin typeface="Arial" charset="0"/>
              <a:cs typeface="Arial" charset="0"/>
            </a:endParaRPr>
          </a:p>
          <a:p>
            <a:endParaRPr lang="en-US" altLang="en-US" smtClean="0">
              <a:latin typeface="Arial" charset="0"/>
              <a:cs typeface="Arial" charset="0"/>
            </a:endParaRPr>
          </a:p>
          <a:p>
            <a:endParaRPr lang="en-US" altLang="en-US" smtClean="0">
              <a:latin typeface="Arial" charset="0"/>
              <a:cs typeface="Arial" charset="0"/>
            </a:endParaRPr>
          </a:p>
        </p:txBody>
      </p:sp>
      <p:sp>
        <p:nvSpPr>
          <p:cNvPr id="21508" name="Slide Number Placeholder 3"/>
          <p:cNvSpPr>
            <a:spLocks noGrp="1"/>
          </p:cNvSpPr>
          <p:nvPr>
            <p:ph type="sldNum" sz="quarter" idx="10"/>
          </p:nvPr>
        </p:nvSpPr>
        <p:spPr bwMode="auto">
          <a:noFill/>
          <a:ln>
            <a:miter lim="800000"/>
            <a:headEnd/>
            <a:tailEnd/>
          </a:ln>
        </p:spPr>
        <p:txBody>
          <a:bodyPr/>
          <a:lstStyle/>
          <a:p>
            <a:fld id="{421AB022-3D46-4F21-BD15-B0A74C9E9696}" type="slidenum">
              <a:rPr lang="en-US" altLang="en-US"/>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Benchmark Results</a:t>
            </a:r>
          </a:p>
        </p:txBody>
      </p:sp>
      <p:sp>
        <p:nvSpPr>
          <p:cNvPr id="52227" name="Slide Number Placeholder 3"/>
          <p:cNvSpPr>
            <a:spLocks noGrp="1"/>
          </p:cNvSpPr>
          <p:nvPr>
            <p:ph type="sldNum" sz="quarter" idx="10"/>
          </p:nvPr>
        </p:nvSpPr>
        <p:spPr bwMode="auto">
          <a:noFill/>
          <a:ln>
            <a:miter lim="800000"/>
            <a:headEnd/>
            <a:tailEnd/>
          </a:ln>
        </p:spPr>
        <p:txBody>
          <a:bodyPr/>
          <a:lstStyle/>
          <a:p>
            <a:fld id="{69027D3B-CDA5-46A7-89FA-A8CFD33BA49C}" type="slidenum">
              <a:rPr lang="en-US" altLang="en-US"/>
              <a:pPr/>
              <a:t>30</a:t>
            </a:fld>
            <a:endParaRPr lang="en-US" altLang="en-US"/>
          </a:p>
        </p:txBody>
      </p:sp>
      <p:pic>
        <p:nvPicPr>
          <p:cNvPr id="52228" name="Picture 2"/>
          <p:cNvPicPr>
            <a:picLocks noChangeAspect="1" noChangeArrowheads="1"/>
          </p:cNvPicPr>
          <p:nvPr/>
        </p:nvPicPr>
        <p:blipFill>
          <a:blip r:embed="rId2" cstate="print"/>
          <a:srcRect/>
          <a:stretch>
            <a:fillRect/>
          </a:stretch>
        </p:blipFill>
        <p:spPr bwMode="auto">
          <a:xfrm>
            <a:off x="152400" y="990600"/>
            <a:ext cx="4419600" cy="2771775"/>
          </a:xfrm>
          <a:prstGeom prst="rect">
            <a:avLst/>
          </a:prstGeom>
          <a:noFill/>
          <a:ln w="9525">
            <a:noFill/>
            <a:miter lim="800000"/>
            <a:headEnd/>
            <a:tailEnd/>
          </a:ln>
        </p:spPr>
      </p:pic>
      <p:pic>
        <p:nvPicPr>
          <p:cNvPr id="52229" name="Picture 2"/>
          <p:cNvPicPr>
            <a:picLocks noChangeAspect="1" noChangeArrowheads="1"/>
          </p:cNvPicPr>
          <p:nvPr/>
        </p:nvPicPr>
        <p:blipFill>
          <a:blip r:embed="rId3" cstate="print"/>
          <a:srcRect/>
          <a:stretch>
            <a:fillRect/>
          </a:stretch>
        </p:blipFill>
        <p:spPr bwMode="auto">
          <a:xfrm>
            <a:off x="4591050" y="996950"/>
            <a:ext cx="4400550" cy="2765425"/>
          </a:xfrm>
          <a:prstGeom prst="rect">
            <a:avLst/>
          </a:prstGeom>
          <a:noFill/>
          <a:ln w="9525">
            <a:noFill/>
            <a:miter lim="800000"/>
            <a:headEnd/>
            <a:tailEnd/>
          </a:ln>
        </p:spPr>
      </p:pic>
      <p:pic>
        <p:nvPicPr>
          <p:cNvPr id="52230" name="Picture 3"/>
          <p:cNvPicPr>
            <a:picLocks noChangeAspect="1" noChangeArrowheads="1"/>
          </p:cNvPicPr>
          <p:nvPr/>
        </p:nvPicPr>
        <p:blipFill>
          <a:blip r:embed="rId4" cstate="print"/>
          <a:srcRect/>
          <a:stretch>
            <a:fillRect/>
          </a:stretch>
        </p:blipFill>
        <p:spPr bwMode="auto">
          <a:xfrm>
            <a:off x="152400" y="3505200"/>
            <a:ext cx="4157663" cy="2608263"/>
          </a:xfrm>
          <a:prstGeom prst="rect">
            <a:avLst/>
          </a:prstGeom>
          <a:noFill/>
          <a:ln w="9525">
            <a:noFill/>
            <a:miter lim="800000"/>
            <a:headEnd/>
            <a:tailEnd/>
          </a:ln>
        </p:spPr>
      </p:pic>
      <p:pic>
        <p:nvPicPr>
          <p:cNvPr id="52231" name="Picture 4"/>
          <p:cNvPicPr>
            <a:picLocks noChangeAspect="1" noChangeArrowheads="1"/>
          </p:cNvPicPr>
          <p:nvPr/>
        </p:nvPicPr>
        <p:blipFill>
          <a:blip r:embed="rId5" cstate="print"/>
          <a:srcRect/>
          <a:stretch>
            <a:fillRect/>
          </a:stretch>
        </p:blipFill>
        <p:spPr bwMode="auto">
          <a:xfrm>
            <a:off x="4348163" y="3505200"/>
            <a:ext cx="4262437" cy="2678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smtClean="0">
                <a:latin typeface="Arial" charset="0"/>
                <a:cs typeface="Arial" charset="0"/>
              </a:rPr>
              <a:t>Workloads and Business Metrics</a:t>
            </a:r>
            <a:br>
              <a:rPr lang="en-US" altLang="en-US" smtClean="0">
                <a:latin typeface="Arial" charset="0"/>
                <a:cs typeface="Arial" charset="0"/>
              </a:rPr>
            </a:br>
            <a:r>
              <a:rPr lang="en-US" altLang="en-US" smtClean="0">
                <a:latin typeface="Arial" charset="0"/>
                <a:cs typeface="Arial" charset="0"/>
              </a:rPr>
              <a:t>Overall Response Time</a:t>
            </a:r>
          </a:p>
        </p:txBody>
      </p:sp>
      <p:sp>
        <p:nvSpPr>
          <p:cNvPr id="53251" name="Content Placeholder 2"/>
          <p:cNvSpPr>
            <a:spLocks noGrp="1"/>
          </p:cNvSpPr>
          <p:nvPr>
            <p:ph idx="1"/>
          </p:nvPr>
        </p:nvSpPr>
        <p:spPr/>
        <p:txBody>
          <a:bodyPr/>
          <a:lstStyle/>
          <a:p>
            <a:r>
              <a:rPr lang="en-US" altLang="en-US" smtClean="0">
                <a:latin typeface="Arial" charset="0"/>
                <a:cs typeface="Arial" charset="0"/>
              </a:rPr>
              <a:t>Overall response time is calculated differently in SPEC SFS 2014</a:t>
            </a:r>
          </a:p>
          <a:p>
            <a:pPr lvl="1"/>
            <a:r>
              <a:rPr lang="en-US" altLang="en-US" smtClean="0">
                <a:latin typeface="Arial" charset="0"/>
                <a:cs typeface="Arial" charset="0"/>
              </a:rPr>
              <a:t>Still the area under the curve divided by the maximum achieved business metric</a:t>
            </a:r>
          </a:p>
          <a:p>
            <a:pPr lvl="1"/>
            <a:r>
              <a:rPr lang="en-US" altLang="en-US" smtClean="0">
                <a:latin typeface="Arial" charset="0"/>
                <a:cs typeface="Arial" charset="0"/>
              </a:rPr>
              <a:t>Origin point (0,0) is no longer assumed</a:t>
            </a:r>
          </a:p>
          <a:p>
            <a:pPr lvl="2"/>
            <a:r>
              <a:rPr lang="en-US" altLang="en-US" smtClean="0">
                <a:latin typeface="Arial" charset="0"/>
                <a:cs typeface="Arial" charset="0"/>
              </a:rPr>
              <a:t>First point used in the calculation is the first achieved result</a:t>
            </a:r>
          </a:p>
          <a:p>
            <a:pPr lvl="2"/>
            <a:r>
              <a:rPr lang="en-US" altLang="en-US" smtClean="0">
                <a:latin typeface="Arial" charset="0"/>
                <a:cs typeface="Arial" charset="0"/>
              </a:rPr>
              <a:t>No longer seems appropriate to assume the curve will be a certain shape</a:t>
            </a:r>
          </a:p>
        </p:txBody>
      </p:sp>
      <p:sp>
        <p:nvSpPr>
          <p:cNvPr id="53252" name="Slide Number Placeholder 3"/>
          <p:cNvSpPr>
            <a:spLocks noGrp="1"/>
          </p:cNvSpPr>
          <p:nvPr>
            <p:ph type="sldNum" sz="quarter" idx="10"/>
          </p:nvPr>
        </p:nvSpPr>
        <p:spPr bwMode="auto">
          <a:noFill/>
          <a:ln>
            <a:miter lim="800000"/>
            <a:headEnd/>
            <a:tailEnd/>
          </a:ln>
        </p:spPr>
        <p:txBody>
          <a:bodyPr/>
          <a:lstStyle/>
          <a:p>
            <a:fld id="{499D3BFB-3EF7-451F-8055-A203140189B0}" type="slidenum">
              <a:rPr lang="en-US" altLang="en-US"/>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4800" y="2514600"/>
            <a:ext cx="8229600" cy="1143000"/>
          </a:xfrm>
        </p:spPr>
        <p:txBody>
          <a:bodyPr/>
          <a:lstStyle/>
          <a:p>
            <a:r>
              <a:rPr lang="en-US" altLang="en-US" smtClean="0">
                <a:latin typeface="Arial" charset="0"/>
                <a:cs typeface="Arial" charset="0"/>
              </a:rPr>
              <a:t>SPEC SFS 2014 Workloads</a:t>
            </a:r>
          </a:p>
        </p:txBody>
      </p:sp>
      <p:sp>
        <p:nvSpPr>
          <p:cNvPr id="54275" name="Slide Number Placeholder 3"/>
          <p:cNvSpPr>
            <a:spLocks noGrp="1"/>
          </p:cNvSpPr>
          <p:nvPr>
            <p:ph type="sldNum" sz="quarter" idx="10"/>
          </p:nvPr>
        </p:nvSpPr>
        <p:spPr bwMode="auto">
          <a:noFill/>
          <a:ln>
            <a:miter lim="800000"/>
            <a:headEnd/>
            <a:tailEnd/>
          </a:ln>
        </p:spPr>
        <p:txBody>
          <a:bodyPr/>
          <a:lstStyle/>
          <a:p>
            <a:fld id="{F4BC0E03-46B4-4A9F-BD5A-B962DFC72F71}" type="slidenum">
              <a:rPr lang="en-US" altLang="en-US"/>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Video Data Acquisition (VDA)</a:t>
            </a:r>
          </a:p>
        </p:txBody>
      </p:sp>
      <p:sp>
        <p:nvSpPr>
          <p:cNvPr id="3" name="Content Placeholder 2"/>
          <p:cNvSpPr>
            <a:spLocks noGrp="1"/>
          </p:cNvSpPr>
          <p:nvPr>
            <p:ph idx="1"/>
          </p:nvPr>
        </p:nvSpPr>
        <p:spPr/>
        <p:txBody>
          <a:bodyPr/>
          <a:lstStyle/>
          <a:p>
            <a:pPr>
              <a:defRPr/>
            </a:pPr>
            <a:r>
              <a:rPr lang="en-US" dirty="0" smtClean="0">
                <a:ea typeface="+mn-ea"/>
              </a:rPr>
              <a:t>Simulates acquisition of data from a temporally volatile source (surveillance, big data ingest)</a:t>
            </a:r>
          </a:p>
          <a:p>
            <a:pPr lvl="1">
              <a:defRPr/>
            </a:pPr>
            <a:r>
              <a:rPr lang="en-US" dirty="0" smtClean="0"/>
              <a:t>Metric: Concurrent STREAMS</a:t>
            </a:r>
          </a:p>
          <a:p>
            <a:pPr lvl="1">
              <a:defRPr/>
            </a:pPr>
            <a:r>
              <a:rPr lang="en-US" dirty="0" smtClean="0"/>
              <a:t>Workload derived from IBM Redbooks</a:t>
            </a:r>
          </a:p>
          <a:p>
            <a:pPr>
              <a:defRPr/>
            </a:pPr>
            <a:r>
              <a:rPr lang="en-US" dirty="0" smtClean="0">
                <a:ea typeface="+mn-ea"/>
              </a:rPr>
              <a:t>Two component workloads, 9:1 </a:t>
            </a:r>
            <a:r>
              <a:rPr lang="en-US" dirty="0" err="1" smtClean="0">
                <a:ea typeface="+mn-ea"/>
              </a:rPr>
              <a:t>oprate</a:t>
            </a:r>
            <a:r>
              <a:rPr lang="en-US" dirty="0" smtClean="0">
                <a:ea typeface="+mn-ea"/>
              </a:rPr>
              <a:t> ratio</a:t>
            </a:r>
          </a:p>
          <a:p>
            <a:pPr lvl="1">
              <a:defRPr/>
            </a:pPr>
            <a:r>
              <a:rPr lang="en-US" dirty="0" smtClean="0"/>
              <a:t>VDA1, data stream</a:t>
            </a:r>
          </a:p>
          <a:p>
            <a:pPr lvl="3">
              <a:defRPr/>
            </a:pPr>
            <a:r>
              <a:rPr lang="en-US" dirty="0" smtClean="0"/>
              <a:t>~36 Mb/sec sequential writes (upper range of HD video)</a:t>
            </a:r>
          </a:p>
          <a:p>
            <a:pPr lvl="1">
              <a:defRPr/>
            </a:pPr>
            <a:r>
              <a:rPr lang="en-US" dirty="0" smtClean="0"/>
              <a:t>VDA2, companion applications/user access</a:t>
            </a:r>
          </a:p>
          <a:p>
            <a:pPr lvl="3">
              <a:defRPr/>
            </a:pPr>
            <a:r>
              <a:rPr lang="en-US" dirty="0"/>
              <a:t>89% read, 2% read-modify-write, 9% </a:t>
            </a:r>
            <a:r>
              <a:rPr lang="en-US" dirty="0" smtClean="0"/>
              <a:t>metadata</a:t>
            </a:r>
          </a:p>
          <a:p>
            <a:pPr marL="0" indent="0">
              <a:buFont typeface="Wingdings" pitchFamily="2" charset="2"/>
              <a:buNone/>
              <a:defRPr/>
            </a:pPr>
            <a:endParaRPr lang="en-US" dirty="0" smtClean="0">
              <a:ea typeface="+mn-ea"/>
            </a:endParaRPr>
          </a:p>
        </p:txBody>
      </p:sp>
      <p:sp>
        <p:nvSpPr>
          <p:cNvPr id="55300" name="Slide Number Placeholder 3"/>
          <p:cNvSpPr>
            <a:spLocks noGrp="1"/>
          </p:cNvSpPr>
          <p:nvPr>
            <p:ph type="sldNum" sz="quarter" idx="10"/>
          </p:nvPr>
        </p:nvSpPr>
        <p:spPr bwMode="auto">
          <a:noFill/>
          <a:ln>
            <a:miter lim="800000"/>
            <a:headEnd/>
            <a:tailEnd/>
          </a:ln>
        </p:spPr>
        <p:txBody>
          <a:bodyPr/>
          <a:lstStyle/>
          <a:p>
            <a:fld id="{797D6EB6-31C7-4EA1-8AE7-DE6CEAE2F9ED}" type="slidenum">
              <a:rPr lang="en-US" altLang="en-US"/>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Video Data Acquisition (VDA)</a:t>
            </a:r>
          </a:p>
        </p:txBody>
      </p:sp>
      <p:sp>
        <p:nvSpPr>
          <p:cNvPr id="56323" name="Content Placeholder 2"/>
          <p:cNvSpPr>
            <a:spLocks noGrp="1"/>
          </p:cNvSpPr>
          <p:nvPr>
            <p:ph idx="1"/>
          </p:nvPr>
        </p:nvSpPr>
        <p:spPr/>
        <p:txBody>
          <a:bodyPr/>
          <a:lstStyle/>
          <a:p>
            <a:r>
              <a:rPr lang="en-US" altLang="en-US" smtClean="0">
                <a:latin typeface="Arial" charset="0"/>
                <a:cs typeface="Arial" charset="0"/>
              </a:rPr>
              <a:t>VDA2 workload ensures that quality of data ingestion is maintained despite other activity</a:t>
            </a:r>
          </a:p>
          <a:p>
            <a:pPr lvl="1"/>
            <a:r>
              <a:rPr lang="en-US" altLang="en-US" smtClean="0">
                <a:latin typeface="Arial" charset="0"/>
                <a:cs typeface="Arial" charset="0"/>
              </a:rPr>
              <a:t>Starvation of reads or writes will be detected by success criteria violation</a:t>
            </a:r>
          </a:p>
          <a:p>
            <a:pPr lvl="2"/>
            <a:r>
              <a:rPr lang="en-US" altLang="en-US" smtClean="0">
                <a:latin typeface="Arial" charset="0"/>
                <a:cs typeface="Arial" charset="0"/>
              </a:rPr>
              <a:t>Per-proc oprate: &gt;= 75% of requested</a:t>
            </a:r>
          </a:p>
          <a:p>
            <a:pPr lvl="2"/>
            <a:r>
              <a:rPr lang="en-US" altLang="en-US" smtClean="0">
                <a:latin typeface="Arial" charset="0"/>
                <a:cs typeface="Arial" charset="0"/>
              </a:rPr>
              <a:t>Overall oprate: &gt;= 95% of requested</a:t>
            </a:r>
          </a:p>
          <a:p>
            <a:pPr lvl="2"/>
            <a:r>
              <a:rPr lang="en-US" altLang="en-US" smtClean="0">
                <a:latin typeface="Arial" charset="0"/>
                <a:cs typeface="Arial" charset="0"/>
              </a:rPr>
              <a:t>Component workload variance: &lt;= 5% of defined</a:t>
            </a:r>
          </a:p>
        </p:txBody>
      </p:sp>
      <p:sp>
        <p:nvSpPr>
          <p:cNvPr id="56324" name="Slide Number Placeholder 3"/>
          <p:cNvSpPr>
            <a:spLocks noGrp="1"/>
          </p:cNvSpPr>
          <p:nvPr>
            <p:ph type="sldNum" sz="quarter" idx="10"/>
          </p:nvPr>
        </p:nvSpPr>
        <p:spPr bwMode="auto">
          <a:noFill/>
          <a:ln>
            <a:miter lim="800000"/>
            <a:headEnd/>
            <a:tailEnd/>
          </a:ln>
        </p:spPr>
        <p:txBody>
          <a:bodyPr/>
          <a:lstStyle/>
          <a:p>
            <a:fld id="{F28E833F-A8DF-4689-9C3D-40DE865B6191}" type="slidenum">
              <a:rPr lang="en-US" altLang="en-US"/>
              <a:pPr/>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Virtual Desktop Infrastructure (VDI)</a:t>
            </a:r>
          </a:p>
        </p:txBody>
      </p:sp>
      <p:sp>
        <p:nvSpPr>
          <p:cNvPr id="57347" name="Content Placeholder 2"/>
          <p:cNvSpPr>
            <a:spLocks noGrp="1"/>
          </p:cNvSpPr>
          <p:nvPr>
            <p:ph idx="1"/>
          </p:nvPr>
        </p:nvSpPr>
        <p:spPr/>
        <p:txBody>
          <a:bodyPr/>
          <a:lstStyle/>
          <a:p>
            <a:r>
              <a:rPr lang="en-US" altLang="en-US" smtClean="0">
                <a:latin typeface="Arial" charset="0"/>
                <a:cs typeface="Arial" charset="0"/>
              </a:rPr>
              <a:t>Simulates the workload generated by a hypervisor to support a heavy steady-state knowledge worker workload</a:t>
            </a:r>
          </a:p>
          <a:p>
            <a:pPr lvl="1"/>
            <a:r>
              <a:rPr lang="en-US" altLang="en-US" smtClean="0">
                <a:latin typeface="Arial" charset="0"/>
                <a:cs typeface="Arial" charset="0"/>
              </a:rPr>
              <a:t>Workload derived from traces of ESXi, Hyper-V, and Xen environments</a:t>
            </a:r>
          </a:p>
          <a:p>
            <a:pPr lvl="1"/>
            <a:r>
              <a:rPr lang="en-US" altLang="en-US" smtClean="0">
                <a:latin typeface="Arial" charset="0"/>
                <a:cs typeface="Arial" charset="0"/>
              </a:rPr>
              <a:t>Metric: concurrent DESKTOPS</a:t>
            </a:r>
          </a:p>
          <a:p>
            <a:r>
              <a:rPr lang="en-US" altLang="en-US" smtClean="0">
                <a:latin typeface="Arial" charset="0"/>
                <a:cs typeface="Arial" charset="0"/>
              </a:rPr>
              <a:t>One component workload, 2 procs per desktop</a:t>
            </a:r>
          </a:p>
          <a:p>
            <a:pPr lvl="1"/>
            <a:r>
              <a:rPr lang="en-US" altLang="en-US" smtClean="0">
                <a:latin typeface="Arial" charset="0"/>
                <a:cs typeface="Arial" charset="0"/>
              </a:rPr>
              <a:t>Data-heavy workload: 1% metadata ops</a:t>
            </a:r>
          </a:p>
        </p:txBody>
      </p:sp>
      <p:sp>
        <p:nvSpPr>
          <p:cNvPr id="57348" name="Slide Number Placeholder 3"/>
          <p:cNvSpPr>
            <a:spLocks noGrp="1"/>
          </p:cNvSpPr>
          <p:nvPr>
            <p:ph type="sldNum" sz="quarter" idx="10"/>
          </p:nvPr>
        </p:nvSpPr>
        <p:spPr bwMode="auto">
          <a:noFill/>
          <a:ln>
            <a:miter lim="800000"/>
            <a:headEnd/>
            <a:tailEnd/>
          </a:ln>
        </p:spPr>
        <p:txBody>
          <a:bodyPr/>
          <a:lstStyle/>
          <a:p>
            <a:fld id="{F7BBDD02-C569-4393-99DF-79F7E7FE06D7}" type="slidenum">
              <a:rPr lang="en-US" altLang="en-US"/>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Virtual Desktop Infrastructure (VDI)</a:t>
            </a:r>
          </a:p>
        </p:txBody>
      </p:sp>
      <p:sp>
        <p:nvSpPr>
          <p:cNvPr id="58371" name="Content Placeholder 2"/>
          <p:cNvSpPr>
            <a:spLocks noGrp="1"/>
          </p:cNvSpPr>
          <p:nvPr>
            <p:ph idx="1"/>
          </p:nvPr>
        </p:nvSpPr>
        <p:spPr/>
        <p:txBody>
          <a:bodyPr/>
          <a:lstStyle/>
          <a:p>
            <a:r>
              <a:rPr lang="en-US" altLang="en-US" dirty="0" smtClean="0">
                <a:latin typeface="Arial" charset="0"/>
                <a:cs typeface="Arial" charset="0"/>
              </a:rPr>
              <a:t>Simulates steady-state VDI workload</a:t>
            </a:r>
          </a:p>
          <a:p>
            <a:pPr lvl="1"/>
            <a:r>
              <a:rPr lang="en-US" altLang="en-US" dirty="0" smtClean="0">
                <a:latin typeface="Arial" charset="0"/>
                <a:cs typeface="Arial" charset="0"/>
              </a:rPr>
              <a:t>Does not include boot storm or login storm</a:t>
            </a:r>
          </a:p>
          <a:p>
            <a:r>
              <a:rPr lang="en-US" altLang="en-US" dirty="0" smtClean="0">
                <a:latin typeface="Arial" charset="0"/>
                <a:cs typeface="Arial" charset="0"/>
              </a:rPr>
              <a:t>All writes use Direct I/O</a:t>
            </a:r>
          </a:p>
          <a:p>
            <a:r>
              <a:rPr lang="en-US" altLang="en-US" dirty="0" smtClean="0">
                <a:latin typeface="Arial" charset="0"/>
                <a:cs typeface="Arial" charset="0"/>
              </a:rPr>
              <a:t>Dataset consists of compressible </a:t>
            </a:r>
            <a:r>
              <a:rPr lang="en-US" altLang="en-US" dirty="0" smtClean="0">
                <a:latin typeface="Arial" charset="0"/>
                <a:cs typeface="Arial" charset="0"/>
              </a:rPr>
              <a:t>(60</a:t>
            </a:r>
            <a:r>
              <a:rPr lang="en-US" altLang="en-US" dirty="0" smtClean="0">
                <a:latin typeface="Arial" charset="0"/>
                <a:cs typeface="Arial" charset="0"/>
              </a:rPr>
              <a:t>%) large files (500MB)</a:t>
            </a:r>
          </a:p>
          <a:p>
            <a:r>
              <a:rPr lang="en-US" altLang="en-US" dirty="0" smtClean="0">
                <a:latin typeface="Arial" charset="0"/>
                <a:cs typeface="Arial" charset="0"/>
              </a:rPr>
              <a:t>Dataset is not </a:t>
            </a:r>
            <a:r>
              <a:rPr lang="en-US" altLang="en-US" dirty="0" err="1" smtClean="0">
                <a:latin typeface="Arial" charset="0"/>
                <a:cs typeface="Arial" charset="0"/>
              </a:rPr>
              <a:t>dedupable</a:t>
            </a:r>
            <a:r>
              <a:rPr lang="en-US" altLang="en-US" dirty="0" smtClean="0">
                <a:latin typeface="Arial" charset="0"/>
                <a:cs typeface="Arial" charset="0"/>
              </a:rPr>
              <a:t> – simulates a VDI scenario using Full Clones</a:t>
            </a:r>
          </a:p>
          <a:p>
            <a:endParaRPr lang="en-US" altLang="en-US" dirty="0" smtClean="0">
              <a:latin typeface="Arial" charset="0"/>
              <a:cs typeface="Arial" charset="0"/>
            </a:endParaRPr>
          </a:p>
        </p:txBody>
      </p:sp>
      <p:sp>
        <p:nvSpPr>
          <p:cNvPr id="58372" name="Slide Number Placeholder 3"/>
          <p:cNvSpPr>
            <a:spLocks noGrp="1"/>
          </p:cNvSpPr>
          <p:nvPr>
            <p:ph type="sldNum" sz="quarter" idx="10"/>
          </p:nvPr>
        </p:nvSpPr>
        <p:spPr bwMode="auto">
          <a:noFill/>
          <a:ln>
            <a:miter lim="800000"/>
            <a:headEnd/>
            <a:tailEnd/>
          </a:ln>
        </p:spPr>
        <p:txBody>
          <a:bodyPr/>
          <a:lstStyle/>
          <a:p>
            <a:fld id="{24E22285-3596-4067-A4B4-1375DF543A28}" type="slidenum">
              <a:rPr lang="en-US" altLang="en-US"/>
              <a:pPr/>
              <a:t>36</a:t>
            </a:fld>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Software Build (SWBUILD)</a:t>
            </a:r>
          </a:p>
        </p:txBody>
      </p:sp>
      <p:sp>
        <p:nvSpPr>
          <p:cNvPr id="59395" name="Content Placeholder 2"/>
          <p:cNvSpPr>
            <a:spLocks noGrp="1"/>
          </p:cNvSpPr>
          <p:nvPr>
            <p:ph idx="1"/>
          </p:nvPr>
        </p:nvSpPr>
        <p:spPr/>
        <p:txBody>
          <a:bodyPr/>
          <a:lstStyle/>
          <a:p>
            <a:r>
              <a:rPr lang="en-US" altLang="en-US" smtClean="0">
                <a:latin typeface="Arial" charset="0"/>
                <a:cs typeface="Arial" charset="0"/>
              </a:rPr>
              <a:t>Simulates large software project compilation or build phase of an EDA workflow</a:t>
            </a:r>
          </a:p>
          <a:p>
            <a:pPr lvl="1"/>
            <a:r>
              <a:rPr lang="en-US" altLang="en-US" smtClean="0">
                <a:latin typeface="Arial" charset="0"/>
                <a:cs typeface="Arial" charset="0"/>
              </a:rPr>
              <a:t>Workload derived from traces taken during software build activity and ClearCase documentation</a:t>
            </a:r>
          </a:p>
          <a:p>
            <a:pPr lvl="1"/>
            <a:r>
              <a:rPr lang="en-US" altLang="en-US" smtClean="0">
                <a:latin typeface="Arial" charset="0"/>
                <a:cs typeface="Arial" charset="0"/>
              </a:rPr>
              <a:t>Metric: concurrent BUILDS</a:t>
            </a:r>
          </a:p>
          <a:p>
            <a:r>
              <a:rPr lang="en-US" altLang="en-US" smtClean="0">
                <a:latin typeface="Arial" charset="0"/>
                <a:cs typeface="Arial" charset="0"/>
              </a:rPr>
              <a:t>One component workload, 5 procs per build</a:t>
            </a:r>
          </a:p>
          <a:p>
            <a:pPr lvl="1"/>
            <a:r>
              <a:rPr lang="en-US" altLang="en-US" smtClean="0">
                <a:latin typeface="Arial" charset="0"/>
                <a:cs typeface="Arial" charset="0"/>
              </a:rPr>
              <a:t>Metadata-heavy: 87% metadata ops</a:t>
            </a:r>
          </a:p>
          <a:p>
            <a:pPr lvl="1"/>
            <a:endParaRPr lang="en-US" altLang="en-US" smtClean="0">
              <a:latin typeface="Arial" charset="0"/>
              <a:cs typeface="Arial" charset="0"/>
            </a:endParaRPr>
          </a:p>
          <a:p>
            <a:endParaRPr lang="en-US" altLang="en-US" smtClean="0">
              <a:latin typeface="Arial" charset="0"/>
              <a:cs typeface="Arial" charset="0"/>
            </a:endParaRPr>
          </a:p>
          <a:p>
            <a:pPr lvl="1"/>
            <a:endParaRPr lang="en-US" altLang="en-US" smtClean="0">
              <a:latin typeface="Arial" charset="0"/>
              <a:cs typeface="Arial" charset="0"/>
            </a:endParaRPr>
          </a:p>
        </p:txBody>
      </p:sp>
      <p:sp>
        <p:nvSpPr>
          <p:cNvPr id="59396" name="Slide Number Placeholder 3"/>
          <p:cNvSpPr>
            <a:spLocks noGrp="1"/>
          </p:cNvSpPr>
          <p:nvPr>
            <p:ph type="sldNum" sz="quarter" idx="10"/>
          </p:nvPr>
        </p:nvSpPr>
        <p:spPr bwMode="auto">
          <a:noFill/>
          <a:ln>
            <a:miter lim="800000"/>
            <a:headEnd/>
            <a:tailEnd/>
          </a:ln>
        </p:spPr>
        <p:txBody>
          <a:bodyPr/>
          <a:lstStyle/>
          <a:p>
            <a:fld id="{7CCB2CC5-6D78-4498-9C8F-C3FAE5A1A208}" type="slidenum">
              <a:rPr lang="en-US" altLang="en-US"/>
              <a:pPr/>
              <a:t>37</a:t>
            </a:fld>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Software Build (SWBUILD)</a:t>
            </a:r>
          </a:p>
        </p:txBody>
      </p:sp>
      <p:sp>
        <p:nvSpPr>
          <p:cNvPr id="60419" name="Content Placeholder 2"/>
          <p:cNvSpPr>
            <a:spLocks noGrp="1"/>
          </p:cNvSpPr>
          <p:nvPr>
            <p:ph idx="1"/>
          </p:nvPr>
        </p:nvSpPr>
        <p:spPr/>
        <p:txBody>
          <a:bodyPr/>
          <a:lstStyle/>
          <a:p>
            <a:r>
              <a:rPr lang="en-US" altLang="en-US" smtClean="0">
                <a:latin typeface="Arial" charset="0"/>
                <a:cs typeface="Arial" charset="0"/>
              </a:rPr>
              <a:t>Reads and writes are done on a whole file</a:t>
            </a:r>
          </a:p>
          <a:p>
            <a:pPr lvl="1"/>
            <a:r>
              <a:rPr lang="en-US" altLang="en-US" smtClean="0">
                <a:latin typeface="Arial" charset="0"/>
                <a:cs typeface="Arial" charset="0"/>
              </a:rPr>
              <a:t>Average file size is a Gaussian distribution centered at 16 KiB, ~573,000 files per build</a:t>
            </a:r>
          </a:p>
          <a:p>
            <a:pPr lvl="1"/>
            <a:r>
              <a:rPr lang="en-US" altLang="en-US" smtClean="0">
                <a:latin typeface="Arial" charset="0"/>
                <a:cs typeface="Arial" charset="0"/>
              </a:rPr>
              <a:t>Files are highly compressible (80%)</a:t>
            </a:r>
          </a:p>
          <a:p>
            <a:r>
              <a:rPr lang="en-US" altLang="en-US" smtClean="0">
                <a:latin typeface="Arial" charset="0"/>
                <a:cs typeface="Arial" charset="0"/>
              </a:rPr>
              <a:t>This workload has the most potential to be cached/modified by the load generating clients</a:t>
            </a:r>
          </a:p>
          <a:p>
            <a:pPr lvl="1"/>
            <a:r>
              <a:rPr lang="en-US" altLang="en-US" smtClean="0">
                <a:latin typeface="Arial" charset="0"/>
                <a:cs typeface="Arial" charset="0"/>
              </a:rPr>
              <a:t>Also most likely to introduce/measure a bottleneck on load generating clients vs. storage solution</a:t>
            </a:r>
          </a:p>
          <a:p>
            <a:endParaRPr lang="en-US" altLang="en-US" smtClean="0">
              <a:latin typeface="Arial" charset="0"/>
              <a:cs typeface="Arial" charset="0"/>
            </a:endParaRPr>
          </a:p>
          <a:p>
            <a:endParaRPr lang="en-US" altLang="en-US" smtClean="0">
              <a:latin typeface="Arial" charset="0"/>
              <a:cs typeface="Arial" charset="0"/>
            </a:endParaRPr>
          </a:p>
          <a:p>
            <a:pPr lvl="1"/>
            <a:endParaRPr lang="en-US" altLang="en-US" smtClean="0">
              <a:latin typeface="Arial" charset="0"/>
              <a:cs typeface="Arial" charset="0"/>
            </a:endParaRPr>
          </a:p>
        </p:txBody>
      </p:sp>
      <p:sp>
        <p:nvSpPr>
          <p:cNvPr id="60420" name="Slide Number Placeholder 3"/>
          <p:cNvSpPr>
            <a:spLocks noGrp="1"/>
          </p:cNvSpPr>
          <p:nvPr>
            <p:ph type="sldNum" sz="quarter" idx="10"/>
          </p:nvPr>
        </p:nvSpPr>
        <p:spPr bwMode="auto">
          <a:noFill/>
          <a:ln>
            <a:miter lim="800000"/>
            <a:headEnd/>
            <a:tailEnd/>
          </a:ln>
        </p:spPr>
        <p:txBody>
          <a:bodyPr/>
          <a:lstStyle/>
          <a:p>
            <a:fld id="{CC075F67-6AC5-4DB7-83D4-0B6E40A6AF6E}" type="slidenum">
              <a:rPr lang="en-US" altLang="en-US"/>
              <a:pPr/>
              <a:t>38</a:t>
            </a:fld>
            <a:endParaRPr lang="en-US"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DATABASE</a:t>
            </a:r>
          </a:p>
        </p:txBody>
      </p:sp>
      <p:sp>
        <p:nvSpPr>
          <p:cNvPr id="61443" name="Content Placeholder 2"/>
          <p:cNvSpPr>
            <a:spLocks noGrp="1"/>
          </p:cNvSpPr>
          <p:nvPr>
            <p:ph idx="1"/>
          </p:nvPr>
        </p:nvSpPr>
        <p:spPr/>
        <p:txBody>
          <a:bodyPr/>
          <a:lstStyle/>
          <a:p>
            <a:r>
              <a:rPr lang="en-US" altLang="en-US" smtClean="0">
                <a:latin typeface="Arial" charset="0"/>
                <a:cs typeface="Arial" charset="0"/>
              </a:rPr>
              <a:t>Simulates an OLTP database consolidation scenario</a:t>
            </a:r>
          </a:p>
          <a:p>
            <a:pPr lvl="1"/>
            <a:r>
              <a:rPr lang="en-US" altLang="en-US" smtClean="0">
                <a:latin typeface="Arial" charset="0"/>
                <a:cs typeface="Arial" charset="0"/>
              </a:rPr>
              <a:t>Workload derived from data from Oracle</a:t>
            </a:r>
          </a:p>
          <a:p>
            <a:pPr lvl="1"/>
            <a:r>
              <a:rPr lang="en-US" altLang="en-US" smtClean="0">
                <a:latin typeface="Arial" charset="0"/>
                <a:cs typeface="Arial" charset="0"/>
              </a:rPr>
              <a:t>Metric: concurrent DATABASES</a:t>
            </a:r>
          </a:p>
          <a:p>
            <a:r>
              <a:rPr lang="en-US" altLang="en-US" smtClean="0">
                <a:latin typeface="Arial" charset="0"/>
                <a:cs typeface="Arial" charset="0"/>
              </a:rPr>
              <a:t>Two component workloads, 5:1 oprate ratio</a:t>
            </a:r>
          </a:p>
          <a:p>
            <a:pPr lvl="1"/>
            <a:r>
              <a:rPr lang="en-US" altLang="en-US" smtClean="0">
                <a:latin typeface="Arial" charset="0"/>
                <a:cs typeface="Arial" charset="0"/>
              </a:rPr>
              <a:t>DB_TABLE</a:t>
            </a:r>
          </a:p>
          <a:p>
            <a:pPr lvl="2"/>
            <a:r>
              <a:rPr lang="en-US" altLang="en-US" smtClean="0">
                <a:latin typeface="Arial" charset="0"/>
                <a:cs typeface="Arial" charset="0"/>
              </a:rPr>
              <a:t>Random reads and writes</a:t>
            </a:r>
          </a:p>
          <a:p>
            <a:pPr lvl="1"/>
            <a:r>
              <a:rPr lang="en-US" altLang="en-US" smtClean="0">
                <a:latin typeface="Arial" charset="0"/>
                <a:cs typeface="Arial" charset="0"/>
              </a:rPr>
              <a:t>DB_LOG</a:t>
            </a:r>
          </a:p>
          <a:p>
            <a:pPr lvl="2"/>
            <a:r>
              <a:rPr lang="en-US" altLang="en-US" smtClean="0">
                <a:latin typeface="Arial" charset="0"/>
                <a:cs typeface="Arial" charset="0"/>
              </a:rPr>
              <a:t>Mostly sequential writes</a:t>
            </a:r>
          </a:p>
          <a:p>
            <a:endParaRPr lang="en-US" altLang="en-US" smtClean="0">
              <a:latin typeface="Arial" charset="0"/>
              <a:cs typeface="Arial" charset="0"/>
            </a:endParaRPr>
          </a:p>
        </p:txBody>
      </p:sp>
      <p:sp>
        <p:nvSpPr>
          <p:cNvPr id="61444" name="Slide Number Placeholder 3"/>
          <p:cNvSpPr>
            <a:spLocks noGrp="1"/>
          </p:cNvSpPr>
          <p:nvPr>
            <p:ph type="sldNum" sz="quarter" idx="10"/>
          </p:nvPr>
        </p:nvSpPr>
        <p:spPr bwMode="auto">
          <a:noFill/>
          <a:ln>
            <a:miter lim="800000"/>
            <a:headEnd/>
            <a:tailEnd/>
          </a:ln>
        </p:spPr>
        <p:txBody>
          <a:bodyPr/>
          <a:lstStyle/>
          <a:p>
            <a:fld id="{6CEAC51D-40A4-49B1-9CAD-50915BB57067}" type="slidenum">
              <a:rPr lang="en-US" altLang="en-US"/>
              <a:pPr/>
              <a:t>39</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latin typeface="Arial" charset="0"/>
                <a:cs typeface="Arial" charset="0"/>
              </a:rPr>
              <a:t>Tonight’s BOF</a:t>
            </a:r>
          </a:p>
        </p:txBody>
      </p:sp>
      <p:sp>
        <p:nvSpPr>
          <p:cNvPr id="23555" name="Content Placeholder 2"/>
          <p:cNvSpPr>
            <a:spLocks noGrp="1"/>
          </p:cNvSpPr>
          <p:nvPr>
            <p:ph idx="1"/>
          </p:nvPr>
        </p:nvSpPr>
        <p:spPr/>
        <p:txBody>
          <a:bodyPr/>
          <a:lstStyle/>
          <a:p>
            <a:r>
              <a:rPr lang="en-US" altLang="en-US" dirty="0" smtClean="0">
                <a:latin typeface="Arial" charset="0"/>
                <a:cs typeface="Arial" charset="0"/>
              </a:rPr>
              <a:t>Drinks and Snacks</a:t>
            </a:r>
          </a:p>
          <a:p>
            <a:r>
              <a:rPr lang="en-US" altLang="en-US" dirty="0" smtClean="0">
                <a:latin typeface="Arial" charset="0"/>
                <a:cs typeface="Arial" charset="0"/>
              </a:rPr>
              <a:t>Open discussion and additional detail…</a:t>
            </a:r>
          </a:p>
          <a:p>
            <a:r>
              <a:rPr lang="en-US" altLang="en-US" dirty="0" smtClean="0">
                <a:latin typeface="Arial" charset="0"/>
                <a:cs typeface="Arial" charset="0"/>
              </a:rPr>
              <a:t>Tonight 9:00 PM – 10:00 PM</a:t>
            </a:r>
          </a:p>
          <a:p>
            <a:r>
              <a:rPr lang="en-US" altLang="en-US" dirty="0" smtClean="0">
                <a:latin typeface="Arial" charset="0"/>
                <a:cs typeface="Arial" charset="0"/>
              </a:rPr>
              <a:t>Camino Real Room</a:t>
            </a:r>
          </a:p>
        </p:txBody>
      </p:sp>
      <p:sp>
        <p:nvSpPr>
          <p:cNvPr id="23556" name="Slide Number Placeholder 3"/>
          <p:cNvSpPr>
            <a:spLocks noGrp="1"/>
          </p:cNvSpPr>
          <p:nvPr>
            <p:ph type="sldNum" sz="quarter" idx="10"/>
          </p:nvPr>
        </p:nvSpPr>
        <p:spPr bwMode="auto">
          <a:noFill/>
          <a:ln>
            <a:miter lim="800000"/>
            <a:headEnd/>
            <a:tailEnd/>
          </a:ln>
        </p:spPr>
        <p:txBody>
          <a:bodyPr/>
          <a:lstStyle/>
          <a:p>
            <a:fld id="{6965C41C-9067-4FC7-8234-B520C789FF97}"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DATABASE</a:t>
            </a:r>
          </a:p>
        </p:txBody>
      </p:sp>
      <p:sp>
        <p:nvSpPr>
          <p:cNvPr id="3" name="Content Placeholder 2"/>
          <p:cNvSpPr>
            <a:spLocks noGrp="1"/>
          </p:cNvSpPr>
          <p:nvPr>
            <p:ph idx="1"/>
          </p:nvPr>
        </p:nvSpPr>
        <p:spPr>
          <a:xfrm>
            <a:off x="457200" y="1600200"/>
            <a:ext cx="8229600" cy="4267200"/>
          </a:xfrm>
        </p:spPr>
        <p:txBody>
          <a:bodyPr>
            <a:normAutofit fontScale="92500"/>
          </a:bodyPr>
          <a:lstStyle/>
          <a:p>
            <a:pPr>
              <a:defRPr/>
            </a:pPr>
            <a:r>
              <a:rPr lang="en-US" dirty="0" smtClean="0">
                <a:ea typeface="+mn-ea"/>
              </a:rPr>
              <a:t>All DB_TABLE threads for an individual business metric share the same dataset</a:t>
            </a:r>
          </a:p>
          <a:p>
            <a:pPr lvl="1">
              <a:defRPr/>
            </a:pPr>
            <a:r>
              <a:rPr lang="en-US" dirty="0" smtClean="0"/>
              <a:t>Multiple threads working the same tables</a:t>
            </a:r>
          </a:p>
          <a:p>
            <a:pPr>
              <a:defRPr/>
            </a:pPr>
            <a:r>
              <a:rPr lang="en-US" dirty="0" smtClean="0">
                <a:ea typeface="+mn-ea"/>
              </a:rPr>
              <a:t>Workload simulates moving hot spots in the dataset</a:t>
            </a:r>
          </a:p>
          <a:p>
            <a:pPr lvl="1">
              <a:defRPr/>
            </a:pPr>
            <a:r>
              <a:rPr lang="en-US" dirty="0" smtClean="0"/>
              <a:t>These hot spots move over time</a:t>
            </a:r>
          </a:p>
          <a:p>
            <a:pPr marL="342900" lvl="1" indent="-342900">
              <a:buClr>
                <a:srgbClr val="52237F"/>
              </a:buClr>
              <a:defRPr/>
            </a:pPr>
            <a:r>
              <a:rPr lang="en-US" dirty="0"/>
              <a:t>Solution under test must provide good quality of service to both table and log </a:t>
            </a:r>
            <a:r>
              <a:rPr lang="en-US" dirty="0" smtClean="0"/>
              <a:t>I/O</a:t>
            </a:r>
          </a:p>
          <a:p>
            <a:pPr lvl="1">
              <a:defRPr/>
            </a:pPr>
            <a:r>
              <a:rPr lang="en-US" dirty="0" smtClean="0"/>
              <a:t>Maximum component workload variance is &lt;= 5%</a:t>
            </a:r>
          </a:p>
        </p:txBody>
      </p:sp>
      <p:sp>
        <p:nvSpPr>
          <p:cNvPr id="62468" name="Slide Number Placeholder 3"/>
          <p:cNvSpPr>
            <a:spLocks noGrp="1"/>
          </p:cNvSpPr>
          <p:nvPr>
            <p:ph type="sldNum" sz="quarter" idx="10"/>
          </p:nvPr>
        </p:nvSpPr>
        <p:spPr bwMode="auto">
          <a:noFill/>
          <a:ln>
            <a:miter lim="800000"/>
            <a:headEnd/>
            <a:tailEnd/>
          </a:ln>
        </p:spPr>
        <p:txBody>
          <a:bodyPr/>
          <a:lstStyle/>
          <a:p>
            <a:fld id="{F67D2BD8-EFDE-4348-8650-5E5BDCADD3E4}" type="slidenum">
              <a:rPr lang="en-US" altLang="en-US"/>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p:txBody>
          <a:bodyPr/>
          <a:lstStyle/>
          <a:p>
            <a:pPr eaLnBrk="1" hangingPunct="1"/>
            <a:r>
              <a:rPr lang="en-US" altLang="en-US" smtClean="0"/>
              <a:t>SPEC SFS 2014 Read Size Distribution</a:t>
            </a:r>
          </a:p>
        </p:txBody>
      </p:sp>
      <p:graphicFrame>
        <p:nvGraphicFramePr>
          <p:cNvPr id="7" name="Content Placeholder 6"/>
          <p:cNvGraphicFramePr>
            <a:graphicFrameLocks noGrp="1"/>
          </p:cNvGraphicFramePr>
          <p:nvPr>
            <p:ph idx="1"/>
          </p:nvPr>
        </p:nvGraphicFramePr>
        <p:xfrm>
          <a:off x="0" y="1447800"/>
          <a:ext cx="9144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3"/>
          <p:cNvSpPr>
            <a:spLocks noGrp="1"/>
          </p:cNvSpPr>
          <p:nvPr>
            <p:ph type="title"/>
          </p:nvPr>
        </p:nvSpPr>
        <p:spPr/>
        <p:txBody>
          <a:bodyPr/>
          <a:lstStyle/>
          <a:p>
            <a:pPr eaLnBrk="1" hangingPunct="1"/>
            <a:r>
              <a:rPr lang="en-US" altLang="en-US" smtClean="0"/>
              <a:t>SPEC SFS 2014 Write Size Distribution</a:t>
            </a:r>
          </a:p>
        </p:txBody>
      </p:sp>
      <p:graphicFrame>
        <p:nvGraphicFramePr>
          <p:cNvPr id="8" name="Content Placeholder 7"/>
          <p:cNvGraphicFramePr>
            <a:graphicFrameLocks noGrp="1"/>
          </p:cNvGraphicFramePr>
          <p:nvPr>
            <p:ph idx="1"/>
          </p:nvPr>
        </p:nvGraphicFramePr>
        <p:xfrm>
          <a:off x="0" y="1371600"/>
          <a:ext cx="9144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latin typeface="Arial" charset="0"/>
                <a:cs typeface="Arial" charset="0"/>
              </a:rPr>
              <a:t>SPEC SFS 2014 Workloads</a:t>
            </a:r>
            <a:br>
              <a:rPr lang="en-US" altLang="en-US" smtClean="0">
                <a:latin typeface="Arial" charset="0"/>
                <a:cs typeface="Arial" charset="0"/>
              </a:rPr>
            </a:br>
            <a:r>
              <a:rPr lang="en-US" altLang="en-US" smtClean="0">
                <a:latin typeface="Arial" charset="0"/>
                <a:cs typeface="Arial" charset="0"/>
              </a:rPr>
              <a:t>Summary</a:t>
            </a:r>
          </a:p>
        </p:txBody>
      </p:sp>
      <p:sp>
        <p:nvSpPr>
          <p:cNvPr id="3" name="Content Placeholder 2"/>
          <p:cNvSpPr>
            <a:spLocks noGrp="1"/>
          </p:cNvSpPr>
          <p:nvPr>
            <p:ph idx="1"/>
          </p:nvPr>
        </p:nvSpPr>
        <p:spPr>
          <a:xfrm>
            <a:off x="457200" y="1600200"/>
            <a:ext cx="8229600" cy="4267200"/>
          </a:xfrm>
        </p:spPr>
        <p:txBody>
          <a:bodyPr>
            <a:normAutofit fontScale="85000" lnSpcReduction="20000"/>
          </a:bodyPr>
          <a:lstStyle/>
          <a:p>
            <a:pPr>
              <a:defRPr/>
            </a:pPr>
            <a:r>
              <a:rPr lang="en-US" altLang="en-US" dirty="0" smtClean="0">
                <a:ea typeface="+mn-ea"/>
              </a:rPr>
              <a:t>SPEC SFS 2014 Workloads are richly-defined, realistic, solution-based workloads</a:t>
            </a:r>
          </a:p>
          <a:p>
            <a:pPr>
              <a:defRPr/>
            </a:pPr>
            <a:r>
              <a:rPr lang="en-US" altLang="en-US" dirty="0" smtClean="0">
                <a:ea typeface="+mn-ea"/>
              </a:rPr>
              <a:t>Results are measured in Business Metrics</a:t>
            </a:r>
          </a:p>
          <a:p>
            <a:pPr lvl="1">
              <a:defRPr/>
            </a:pPr>
            <a:r>
              <a:rPr lang="en-US" altLang="en-US" dirty="0" smtClean="0"/>
              <a:t>Real-world language for real-world workloads</a:t>
            </a:r>
          </a:p>
          <a:p>
            <a:pPr lvl="1">
              <a:defRPr/>
            </a:pPr>
            <a:r>
              <a:rPr lang="en-US" altLang="en-US" dirty="0" smtClean="0"/>
              <a:t>Quality of service is measured with success criteria</a:t>
            </a:r>
          </a:p>
          <a:p>
            <a:pPr>
              <a:defRPr/>
            </a:pPr>
            <a:r>
              <a:rPr lang="en-US" altLang="en-US" dirty="0" smtClean="0">
                <a:ea typeface="+mn-ea"/>
              </a:rPr>
              <a:t>Performance is measured at the application level</a:t>
            </a:r>
          </a:p>
          <a:p>
            <a:pPr lvl="1">
              <a:defRPr/>
            </a:pPr>
            <a:r>
              <a:rPr lang="en-US" altLang="en-US" dirty="0" smtClean="0"/>
              <a:t>Performance of whole solution is measured</a:t>
            </a:r>
          </a:p>
          <a:p>
            <a:pPr>
              <a:defRPr/>
            </a:pPr>
            <a:r>
              <a:rPr lang="en-US" altLang="en-US" dirty="0" smtClean="0">
                <a:ea typeface="+mn-ea"/>
              </a:rPr>
              <a:t>Modern scenarios based on standard solutions</a:t>
            </a:r>
          </a:p>
          <a:p>
            <a:pPr lvl="1">
              <a:defRPr/>
            </a:pPr>
            <a:r>
              <a:rPr lang="en-US" altLang="en-US" dirty="0" smtClean="0"/>
              <a:t>Workload definitions and source available to all SPEC SFS 2014 licensees</a:t>
            </a:r>
          </a:p>
          <a:p>
            <a:pPr lvl="1">
              <a:defRPr/>
            </a:pPr>
            <a:r>
              <a:rPr lang="en-US" altLang="en-US" dirty="0" smtClean="0"/>
              <a:t>Open, transparent, and fair benchmarking</a:t>
            </a:r>
          </a:p>
        </p:txBody>
      </p:sp>
      <p:sp>
        <p:nvSpPr>
          <p:cNvPr id="65540" name="Slide Number Placeholder 3"/>
          <p:cNvSpPr>
            <a:spLocks noGrp="1"/>
          </p:cNvSpPr>
          <p:nvPr>
            <p:ph type="sldNum" sz="quarter" idx="10"/>
          </p:nvPr>
        </p:nvSpPr>
        <p:spPr bwMode="auto">
          <a:noFill/>
          <a:ln>
            <a:miter lim="800000"/>
            <a:headEnd/>
            <a:tailEnd/>
          </a:ln>
        </p:spPr>
        <p:txBody>
          <a:bodyPr/>
          <a:lstStyle/>
          <a:p>
            <a:fld id="{2E718F85-E869-4FBA-8BFB-6F3BF0928619}" type="slidenum">
              <a:rPr lang="en-US" altLang="en-US"/>
              <a:pPr/>
              <a:t>43</a:t>
            </a:fld>
            <a:endParaRPr lang="en-US"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smtClean="0">
                <a:latin typeface="Arial" charset="0"/>
                <a:cs typeface="Arial" charset="0"/>
              </a:rPr>
              <a:t>Future Investigations</a:t>
            </a:r>
          </a:p>
        </p:txBody>
      </p:sp>
      <p:sp>
        <p:nvSpPr>
          <p:cNvPr id="3" name="Content Placeholder 2"/>
          <p:cNvSpPr>
            <a:spLocks noGrp="1"/>
          </p:cNvSpPr>
          <p:nvPr>
            <p:ph idx="1"/>
          </p:nvPr>
        </p:nvSpPr>
        <p:spPr>
          <a:xfrm>
            <a:off x="457200" y="1143000"/>
            <a:ext cx="8229600" cy="4267200"/>
          </a:xfrm>
        </p:spPr>
        <p:txBody>
          <a:bodyPr>
            <a:normAutofit fontScale="62500" lnSpcReduction="20000"/>
          </a:bodyPr>
          <a:lstStyle/>
          <a:p>
            <a:pPr>
              <a:defRPr/>
            </a:pPr>
            <a:r>
              <a:rPr lang="en-US" dirty="0" smtClean="0">
                <a:ea typeface="+mn-ea"/>
              </a:rPr>
              <a:t>More Workloads</a:t>
            </a:r>
          </a:p>
          <a:p>
            <a:pPr lvl="1">
              <a:defRPr/>
            </a:pPr>
            <a:r>
              <a:rPr lang="en-US" dirty="0" smtClean="0"/>
              <a:t>Windows </a:t>
            </a:r>
            <a:r>
              <a:rPr lang="en-US" dirty="0" err="1" smtClean="0"/>
              <a:t>Homefolders</a:t>
            </a:r>
            <a:r>
              <a:rPr lang="en-US" dirty="0" smtClean="0"/>
              <a:t> (a.k.a. FSCT)</a:t>
            </a:r>
          </a:p>
          <a:p>
            <a:pPr lvl="1">
              <a:defRPr/>
            </a:pPr>
            <a:r>
              <a:rPr lang="en-US" dirty="0" smtClean="0"/>
              <a:t>HPC</a:t>
            </a:r>
          </a:p>
          <a:p>
            <a:pPr lvl="1">
              <a:defRPr/>
            </a:pPr>
            <a:r>
              <a:rPr lang="en-US" dirty="0" smtClean="0"/>
              <a:t>Movie Production</a:t>
            </a:r>
          </a:p>
          <a:p>
            <a:pPr lvl="1">
              <a:defRPr/>
            </a:pPr>
            <a:r>
              <a:rPr lang="en-US" dirty="0" smtClean="0"/>
              <a:t>Video Distribution</a:t>
            </a:r>
          </a:p>
          <a:p>
            <a:pPr>
              <a:defRPr/>
            </a:pPr>
            <a:r>
              <a:rPr lang="en-US" dirty="0" smtClean="0">
                <a:ea typeface="+mn-ea"/>
              </a:rPr>
              <a:t>Support More Storage APIs</a:t>
            </a:r>
          </a:p>
          <a:p>
            <a:pPr lvl="1">
              <a:defRPr/>
            </a:pPr>
            <a:r>
              <a:rPr lang="en-US" dirty="0" smtClean="0"/>
              <a:t>Block Device</a:t>
            </a:r>
          </a:p>
          <a:p>
            <a:pPr lvl="1">
              <a:defRPr/>
            </a:pPr>
            <a:r>
              <a:rPr lang="en-US" dirty="0" smtClean="0"/>
              <a:t>MPI-IO</a:t>
            </a:r>
          </a:p>
          <a:p>
            <a:pPr lvl="1">
              <a:defRPr/>
            </a:pPr>
            <a:r>
              <a:rPr lang="en-US" dirty="0" smtClean="0"/>
              <a:t>HDFS</a:t>
            </a:r>
          </a:p>
          <a:p>
            <a:pPr lvl="1">
              <a:defRPr/>
            </a:pPr>
            <a:r>
              <a:rPr lang="en-US" dirty="0" smtClean="0"/>
              <a:t>CDMI</a:t>
            </a:r>
          </a:p>
          <a:p>
            <a:pPr>
              <a:defRPr/>
            </a:pPr>
            <a:r>
              <a:rPr lang="en-US" dirty="0" smtClean="0">
                <a:ea typeface="+mn-ea"/>
              </a:rPr>
              <a:t>Energy Efficiency</a:t>
            </a:r>
          </a:p>
          <a:p>
            <a:pPr lvl="1">
              <a:defRPr/>
            </a:pPr>
            <a:r>
              <a:rPr lang="en-US" dirty="0" smtClean="0"/>
              <a:t>Work with SNIA and the EPA. Energy Star standard</a:t>
            </a:r>
          </a:p>
          <a:p>
            <a:pPr lvl="1">
              <a:defRPr/>
            </a:pPr>
            <a:r>
              <a:rPr lang="en-US" dirty="0" smtClean="0"/>
              <a:t>Power Measurement</a:t>
            </a:r>
          </a:p>
          <a:p>
            <a:pPr>
              <a:defRPr/>
            </a:pPr>
            <a:r>
              <a:rPr lang="en-US" b="1" i="1" dirty="0" smtClean="0">
                <a:ea typeface="+mn-ea"/>
              </a:rPr>
              <a:t>Source code continues to be provided for everything as SPEC maintains openness and transparency</a:t>
            </a:r>
            <a:endParaRPr lang="en-US" b="1" i="1" dirty="0">
              <a:ea typeface="+mn-ea"/>
            </a:endParaRPr>
          </a:p>
        </p:txBody>
      </p:sp>
      <p:sp>
        <p:nvSpPr>
          <p:cNvPr id="66564" name="Slide Number Placeholder 3"/>
          <p:cNvSpPr>
            <a:spLocks noGrp="1"/>
          </p:cNvSpPr>
          <p:nvPr>
            <p:ph type="sldNum" sz="quarter" idx="10"/>
          </p:nvPr>
        </p:nvSpPr>
        <p:spPr bwMode="auto">
          <a:noFill/>
          <a:ln>
            <a:miter lim="800000"/>
            <a:headEnd/>
            <a:tailEnd/>
          </a:ln>
        </p:spPr>
        <p:txBody>
          <a:bodyPr/>
          <a:lstStyle/>
          <a:p>
            <a:fld id="{B8139526-1B68-442A-9B91-1A9FB058F42E}" type="slidenum">
              <a:rPr lang="en-US" altLang="en-US"/>
              <a:pPr/>
              <a:t>44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latin typeface="Arial" charset="0"/>
                <a:cs typeface="Arial" charset="0"/>
              </a:rPr>
              <a:t>SPEC</a:t>
            </a:r>
            <a:br>
              <a:rPr lang="en-US" altLang="en-US" smtClean="0">
                <a:latin typeface="Arial" charset="0"/>
                <a:cs typeface="Arial" charset="0"/>
              </a:rPr>
            </a:br>
            <a:r>
              <a:rPr lang="en-US" altLang="en-US" sz="2800" smtClean="0">
                <a:latin typeface="Arial" charset="0"/>
                <a:cs typeface="Arial" charset="0"/>
              </a:rPr>
              <a:t>Standard Performance Evaluation Corporation</a:t>
            </a:r>
          </a:p>
        </p:txBody>
      </p:sp>
      <p:sp>
        <p:nvSpPr>
          <p:cNvPr id="24579" name="Content Placeholder 2"/>
          <p:cNvSpPr>
            <a:spLocks noGrp="1"/>
          </p:cNvSpPr>
          <p:nvPr>
            <p:ph idx="1"/>
          </p:nvPr>
        </p:nvSpPr>
        <p:spPr/>
        <p:txBody>
          <a:bodyPr/>
          <a:lstStyle/>
          <a:p>
            <a:r>
              <a:rPr lang="en-US" altLang="en-US" sz="2000" b="1" smtClean="0">
                <a:latin typeface="Arial" charset="0"/>
                <a:cs typeface="Arial" charset="0"/>
              </a:rPr>
              <a:t>The Standard Performance Evaluation Corporation (SPEC)</a:t>
            </a:r>
            <a:r>
              <a:rPr lang="en-US" altLang="en-US" sz="2000" smtClean="0">
                <a:latin typeface="Arial" charset="0"/>
                <a:cs typeface="Arial" charset="0"/>
              </a:rPr>
              <a:t> is a non-profit corporation formed to establish, maintain and endorse a standardized set of relevant benchmarks that can be applied to the newest generation of high-performance computers. SPEC develops benchmark suites and also reviews and publishes submitted results from member organizations and other benchmark licensees</a:t>
            </a:r>
          </a:p>
          <a:p>
            <a:r>
              <a:rPr lang="en-US" altLang="en-US" sz="2000" smtClean="0">
                <a:latin typeface="Arial" charset="0"/>
                <a:cs typeface="Arial" charset="0"/>
              </a:rPr>
              <a:t>www.spec.org</a:t>
            </a:r>
          </a:p>
        </p:txBody>
      </p:sp>
      <p:sp>
        <p:nvSpPr>
          <p:cNvPr id="24580" name="Slide Number Placeholder 3"/>
          <p:cNvSpPr>
            <a:spLocks noGrp="1"/>
          </p:cNvSpPr>
          <p:nvPr>
            <p:ph type="sldNum" sz="quarter" idx="10"/>
          </p:nvPr>
        </p:nvSpPr>
        <p:spPr bwMode="auto">
          <a:noFill/>
          <a:ln>
            <a:miter lim="800000"/>
            <a:headEnd/>
            <a:tailEnd/>
          </a:ln>
        </p:spPr>
        <p:txBody>
          <a:bodyPr/>
          <a:lstStyle/>
          <a:p>
            <a:fld id="{1B660837-37A0-442C-8300-C210558D9F75}" type="slidenum">
              <a:rPr lang="en-US" altLang="en-US"/>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latin typeface="Arial" charset="0"/>
                <a:cs typeface="Arial" charset="0"/>
              </a:rPr>
              <a:t>Disclaimer</a:t>
            </a:r>
          </a:p>
        </p:txBody>
      </p:sp>
      <p:sp>
        <p:nvSpPr>
          <p:cNvPr id="25603" name="Content Placeholder 2"/>
          <p:cNvSpPr>
            <a:spLocks noGrp="1"/>
          </p:cNvSpPr>
          <p:nvPr>
            <p:ph idx="1"/>
          </p:nvPr>
        </p:nvSpPr>
        <p:spPr/>
        <p:txBody>
          <a:bodyPr/>
          <a:lstStyle/>
          <a:p>
            <a:r>
              <a:rPr lang="en-US" altLang="en-US" dirty="0" smtClean="0">
                <a:latin typeface="Arial" charset="0"/>
                <a:cs typeface="Arial" charset="0"/>
              </a:rPr>
              <a:t>The SPEC SFS 2014 benchmark, as represented in this presentation, </a:t>
            </a:r>
            <a:r>
              <a:rPr lang="en-US" altLang="en-US" dirty="0" smtClean="0">
                <a:latin typeface="Arial" charset="0"/>
                <a:cs typeface="Arial" charset="0"/>
              </a:rPr>
              <a:t>was</a:t>
            </a:r>
            <a:r>
              <a:rPr lang="en-US" altLang="en-US" dirty="0" smtClean="0">
                <a:latin typeface="Arial" charset="0"/>
                <a:cs typeface="Arial" charset="0"/>
              </a:rPr>
              <a:t> </a:t>
            </a:r>
            <a:r>
              <a:rPr lang="en-US" altLang="en-US" dirty="0" smtClean="0">
                <a:latin typeface="Arial" charset="0"/>
                <a:cs typeface="Arial" charset="0"/>
              </a:rPr>
              <a:t>r</a:t>
            </a:r>
            <a:r>
              <a:rPr lang="en-US" altLang="en-US" dirty="0" smtClean="0">
                <a:latin typeface="Arial" charset="0"/>
                <a:cs typeface="Arial" charset="0"/>
              </a:rPr>
              <a:t>eleased SW in November 4</a:t>
            </a:r>
            <a:r>
              <a:rPr lang="en-US" altLang="en-US" baseline="30000" dirty="0" smtClean="0">
                <a:latin typeface="Arial" charset="0"/>
                <a:cs typeface="Arial" charset="0"/>
              </a:rPr>
              <a:t>th</a:t>
            </a:r>
            <a:r>
              <a:rPr lang="en-US" altLang="en-US" dirty="0" smtClean="0">
                <a:latin typeface="Arial" charset="0"/>
                <a:cs typeface="Arial" charset="0"/>
              </a:rPr>
              <a:t> 2014.</a:t>
            </a:r>
            <a:endParaRPr lang="en-US" altLang="en-US" dirty="0" smtClean="0">
              <a:latin typeface="Arial" charset="0"/>
              <a:cs typeface="Arial" charset="0"/>
            </a:endParaRPr>
          </a:p>
        </p:txBody>
      </p:sp>
      <p:sp>
        <p:nvSpPr>
          <p:cNvPr id="25604" name="Slide Number Placeholder 3"/>
          <p:cNvSpPr>
            <a:spLocks noGrp="1"/>
          </p:cNvSpPr>
          <p:nvPr>
            <p:ph type="sldNum" sz="quarter" idx="10"/>
          </p:nvPr>
        </p:nvSpPr>
        <p:spPr bwMode="auto">
          <a:noFill/>
          <a:ln>
            <a:miter lim="800000"/>
            <a:headEnd/>
            <a:tailEnd/>
          </a:ln>
        </p:spPr>
        <p:txBody>
          <a:bodyPr/>
          <a:lstStyle/>
          <a:p>
            <a:fld id="{E7B8FA69-8928-455D-BBBB-1C4A70CB52BE}" type="slidenum">
              <a:rPr lang="en-US" altLang="en-US"/>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latin typeface="Arial" charset="0"/>
                <a:cs typeface="Arial" charset="0"/>
              </a:rPr>
              <a:t>SPEC SFS 2014 Contributions</a:t>
            </a:r>
          </a:p>
        </p:txBody>
      </p:sp>
      <p:graphicFrame>
        <p:nvGraphicFramePr>
          <p:cNvPr id="2" name="Content Placeholder 1"/>
          <p:cNvGraphicFramePr>
            <a:graphicFrameLocks noGrp="1"/>
          </p:cNvGraphicFramePr>
          <p:nvPr>
            <p:ph idx="1"/>
          </p:nvPr>
        </p:nvGraphicFramePr>
        <p:xfrm>
          <a:off x="457200" y="1600200"/>
          <a:ext cx="8229600" cy="3886200"/>
        </p:xfrm>
        <a:graphic>
          <a:graphicData uri="http://schemas.openxmlformats.org/drawingml/2006/table">
            <a:tbl>
              <a:tblPr firstRow="1" bandRow="1">
                <a:tableStyleId>{2D5ABB26-0587-4C30-8999-92F81FD0307C}</a:tableStyleId>
              </a:tblPr>
              <a:tblGrid>
                <a:gridCol w="1524000"/>
                <a:gridCol w="6705600"/>
              </a:tblGrid>
              <a:tr h="431800">
                <a:tc>
                  <a:txBody>
                    <a:bodyPr/>
                    <a:lstStyle/>
                    <a:p>
                      <a:r>
                        <a:rPr lang="en-US" sz="2000" dirty="0" smtClean="0">
                          <a:latin typeface="Arial" panose="020B0604020202020204" pitchFamily="34" charset="0"/>
                          <a:cs typeface="Arial" panose="020B0604020202020204" pitchFamily="34" charset="0"/>
                        </a:rPr>
                        <a:t>EMC</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Tracing code, Validation,</a:t>
                      </a:r>
                      <a:r>
                        <a:rPr lang="en-US" sz="2000" baseline="0" dirty="0" smtClean="0">
                          <a:latin typeface="Arial" panose="020B0604020202020204" pitchFamily="34" charset="0"/>
                          <a:cs typeface="Arial" panose="020B0604020202020204" pitchFamily="34" charset="0"/>
                        </a:rPr>
                        <a:t> Testing, VDI Workload</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Hitachi</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Validation, Testing</a:t>
                      </a:r>
                    </a:p>
                  </a:txBody>
                  <a:tcPr marT="45711" marB="45711"/>
                </a:tc>
              </a:tr>
              <a:tr h="431800">
                <a:tc>
                  <a:txBody>
                    <a:bodyPr/>
                    <a:lstStyle/>
                    <a:p>
                      <a:r>
                        <a:rPr lang="en-US" sz="2000" dirty="0" smtClean="0">
                          <a:latin typeface="Arial" panose="020B0604020202020204" pitchFamily="34" charset="0"/>
                          <a:cs typeface="Arial" panose="020B0604020202020204" pitchFamily="34" charset="0"/>
                        </a:rPr>
                        <a:t>Huawei</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Validation, Testing</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IBM</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Reporting Tools,</a:t>
                      </a:r>
                      <a:r>
                        <a:rPr lang="en-US" sz="2000" baseline="0" dirty="0" smtClean="0">
                          <a:latin typeface="Arial" panose="020B0604020202020204" pitchFamily="34" charset="0"/>
                          <a:cs typeface="Arial" panose="020B0604020202020204" pitchFamily="34" charset="0"/>
                        </a:rPr>
                        <a:t> Validation, Testing, VDA Workload</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Iozone.org</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Source Code, Development,</a:t>
                      </a:r>
                      <a:r>
                        <a:rPr lang="en-US" sz="2000" baseline="0" dirty="0" smtClean="0">
                          <a:latin typeface="Arial" panose="020B0604020202020204" pitchFamily="34" charset="0"/>
                          <a:cs typeface="Arial" panose="020B0604020202020204" pitchFamily="34" charset="0"/>
                        </a:rPr>
                        <a:t> Testing, Validation, Binaries</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Microsoft</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Native Port to Windows, Validation,</a:t>
                      </a:r>
                      <a:r>
                        <a:rPr lang="en-US" sz="2000" baseline="0" dirty="0" smtClean="0">
                          <a:latin typeface="Arial" panose="020B0604020202020204" pitchFamily="34" charset="0"/>
                          <a:cs typeface="Arial" panose="020B0604020202020204" pitchFamily="34" charset="0"/>
                        </a:rPr>
                        <a:t> Testing, VDI Workload</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NetApp</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Validation, Testing, SWBUILD</a:t>
                      </a:r>
                      <a:r>
                        <a:rPr lang="en-US" sz="2000" baseline="0" dirty="0" smtClean="0">
                          <a:latin typeface="Arial" panose="020B0604020202020204" pitchFamily="34" charset="0"/>
                          <a:cs typeface="Arial" panose="020B0604020202020204" pitchFamily="34" charset="0"/>
                        </a:rPr>
                        <a:t> and </a:t>
                      </a:r>
                      <a:r>
                        <a:rPr lang="en-US" sz="2000" dirty="0" smtClean="0">
                          <a:latin typeface="Arial" panose="020B0604020202020204" pitchFamily="34" charset="0"/>
                          <a:cs typeface="Arial" panose="020B0604020202020204" pitchFamily="34" charset="0"/>
                        </a:rPr>
                        <a:t>DATABASE</a:t>
                      </a:r>
                      <a:r>
                        <a:rPr lang="en-US" sz="2000" baseline="0" dirty="0" smtClean="0">
                          <a:latin typeface="Arial" panose="020B0604020202020204" pitchFamily="34" charset="0"/>
                          <a:cs typeface="Arial" panose="020B0604020202020204" pitchFamily="34" charset="0"/>
                        </a:rPr>
                        <a:t> Workloads</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Oracle</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Validation, Testing, DATABASE Workload</a:t>
                      </a:r>
                      <a:endParaRPr lang="en-US" sz="2000" dirty="0">
                        <a:latin typeface="Arial" panose="020B0604020202020204" pitchFamily="34" charset="0"/>
                        <a:cs typeface="Arial" panose="020B0604020202020204" pitchFamily="34" charset="0"/>
                      </a:endParaRPr>
                    </a:p>
                  </a:txBody>
                  <a:tcPr marT="45711" marB="45711"/>
                </a:tc>
              </a:tr>
              <a:tr h="431800">
                <a:tc>
                  <a:txBody>
                    <a:bodyPr/>
                    <a:lstStyle/>
                    <a:p>
                      <a:r>
                        <a:rPr lang="en-US" sz="2000" dirty="0" smtClean="0">
                          <a:latin typeface="Arial" panose="020B0604020202020204" pitchFamily="34" charset="0"/>
                          <a:cs typeface="Arial" panose="020B0604020202020204" pitchFamily="34" charset="0"/>
                        </a:rPr>
                        <a:t>Seagate</a:t>
                      </a:r>
                      <a:endParaRPr lang="en-US" sz="2000" dirty="0">
                        <a:latin typeface="Arial" panose="020B0604020202020204" pitchFamily="34" charset="0"/>
                        <a:cs typeface="Arial" panose="020B0604020202020204" pitchFamily="34" charset="0"/>
                      </a:endParaRPr>
                    </a:p>
                  </a:txBody>
                  <a:tcPr marT="45711" marB="45711"/>
                </a:tc>
                <a:tc>
                  <a:txBody>
                    <a:bodyPr/>
                    <a:lstStyle/>
                    <a:p>
                      <a:r>
                        <a:rPr lang="en-US" sz="2000" dirty="0" smtClean="0">
                          <a:latin typeface="Arial" panose="020B0604020202020204" pitchFamily="34" charset="0"/>
                          <a:cs typeface="Arial" panose="020B0604020202020204" pitchFamily="34" charset="0"/>
                        </a:rPr>
                        <a:t>Validation, Testing</a:t>
                      </a:r>
                      <a:endParaRPr lang="en-US" sz="2000" dirty="0">
                        <a:latin typeface="Arial" panose="020B0604020202020204" pitchFamily="34" charset="0"/>
                        <a:cs typeface="Arial" panose="020B0604020202020204" pitchFamily="34" charset="0"/>
                      </a:endParaRPr>
                    </a:p>
                  </a:txBody>
                  <a:tcPr marT="45711" marB="45711"/>
                </a:tc>
              </a:tr>
            </a:tbl>
          </a:graphicData>
        </a:graphic>
      </p:graphicFrame>
      <p:sp>
        <p:nvSpPr>
          <p:cNvPr id="26646" name="Slide Number Placeholder 3"/>
          <p:cNvSpPr>
            <a:spLocks noGrp="1"/>
          </p:cNvSpPr>
          <p:nvPr>
            <p:ph type="sldNum" sz="quarter" idx="10"/>
          </p:nvPr>
        </p:nvSpPr>
        <p:spPr bwMode="auto">
          <a:noFill/>
          <a:ln>
            <a:miter lim="800000"/>
            <a:headEnd/>
            <a:tailEnd/>
          </a:ln>
        </p:spPr>
        <p:txBody>
          <a:bodyPr/>
          <a:lstStyle/>
          <a:p>
            <a:fld id="{40FF6A4C-06F2-4E18-88D8-D6C40E77737D}" type="slidenum">
              <a:rPr lang="en-US" altLang="en-US"/>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4800" y="2514600"/>
            <a:ext cx="8229600" cy="1143000"/>
          </a:xfrm>
        </p:spPr>
        <p:txBody>
          <a:bodyPr/>
          <a:lstStyle/>
          <a:p>
            <a:r>
              <a:rPr lang="en-US" altLang="en-US" dirty="0" smtClean="0">
                <a:latin typeface="Arial" charset="0"/>
                <a:cs typeface="Arial" charset="0"/>
              </a:rPr>
              <a:t>Motivation for SPEC SFS 2014</a:t>
            </a:r>
          </a:p>
        </p:txBody>
      </p:sp>
      <p:sp>
        <p:nvSpPr>
          <p:cNvPr id="27651" name="Slide Number Placeholder 3"/>
          <p:cNvSpPr>
            <a:spLocks noGrp="1"/>
          </p:cNvSpPr>
          <p:nvPr>
            <p:ph type="sldNum" sz="quarter" idx="10"/>
          </p:nvPr>
        </p:nvSpPr>
        <p:spPr bwMode="auto">
          <a:noFill/>
          <a:ln>
            <a:miter lim="800000"/>
            <a:headEnd/>
            <a:tailEnd/>
          </a:ln>
        </p:spPr>
        <p:txBody>
          <a:bodyPr/>
          <a:lstStyle/>
          <a:p>
            <a:fld id="{30F667C9-3F24-4F76-93F7-7412CC0B4B31}" type="slidenum">
              <a:rPr lang="en-US" altLang="en-US"/>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latin typeface="Arial" charset="0"/>
                <a:cs typeface="Arial" charset="0"/>
              </a:rPr>
              <a:t>Motivation for SPEC SFS 2014</a:t>
            </a:r>
          </a:p>
        </p:txBody>
      </p:sp>
      <p:sp>
        <p:nvSpPr>
          <p:cNvPr id="28675" name="Content Placeholder 2"/>
          <p:cNvSpPr>
            <a:spLocks noGrp="1"/>
          </p:cNvSpPr>
          <p:nvPr>
            <p:ph idx="1"/>
          </p:nvPr>
        </p:nvSpPr>
        <p:spPr>
          <a:xfrm>
            <a:off x="457200" y="1143000"/>
            <a:ext cx="8229600" cy="4724400"/>
          </a:xfrm>
        </p:spPr>
        <p:txBody>
          <a:bodyPr/>
          <a:lstStyle/>
          <a:p>
            <a:pPr>
              <a:lnSpc>
                <a:spcPct val="80000"/>
              </a:lnSpc>
            </a:pPr>
            <a:r>
              <a:rPr lang="en-US" altLang="en-US" sz="2200" smtClean="0">
                <a:latin typeface="Arial" charset="0"/>
                <a:cs typeface="Arial" charset="0"/>
              </a:rPr>
              <a:t>SPEC SFS 2014 moves to Solution Benchmarking</a:t>
            </a:r>
          </a:p>
          <a:p>
            <a:pPr lvl="1">
              <a:lnSpc>
                <a:spcPct val="80000"/>
              </a:lnSpc>
            </a:pPr>
            <a:r>
              <a:rPr lang="en-US" altLang="en-US" sz="2200" smtClean="0">
                <a:latin typeface="Arial" charset="0"/>
                <a:cs typeface="Arial" charset="0"/>
              </a:rPr>
              <a:t>Realistic, Solution-based workloads</a:t>
            </a:r>
          </a:p>
          <a:p>
            <a:pPr lvl="2">
              <a:lnSpc>
                <a:spcPct val="80000"/>
              </a:lnSpc>
            </a:pPr>
            <a:r>
              <a:rPr lang="en-US" altLang="en-US" sz="1900" smtClean="0">
                <a:latin typeface="Arial" charset="0"/>
                <a:cs typeface="Arial" charset="0"/>
              </a:rPr>
              <a:t>DATABASE, SWBUILD, VDA, VDI</a:t>
            </a:r>
          </a:p>
          <a:p>
            <a:pPr lvl="1">
              <a:lnSpc>
                <a:spcPct val="80000"/>
              </a:lnSpc>
            </a:pPr>
            <a:r>
              <a:rPr lang="en-US" altLang="en-US" sz="2200" smtClean="0">
                <a:latin typeface="Arial" charset="0"/>
                <a:cs typeface="Arial" charset="0"/>
              </a:rPr>
              <a:t>Workloads based on traces, like previous SFS 2008</a:t>
            </a:r>
          </a:p>
          <a:p>
            <a:pPr lvl="2">
              <a:lnSpc>
                <a:spcPct val="80000"/>
              </a:lnSpc>
            </a:pPr>
            <a:r>
              <a:rPr lang="en-US" altLang="en-US" sz="1900" smtClean="0">
                <a:latin typeface="Arial" charset="0"/>
                <a:cs typeface="Arial" charset="0"/>
              </a:rPr>
              <a:t>Modern scenarios based on standard solutions</a:t>
            </a:r>
          </a:p>
          <a:p>
            <a:pPr lvl="1">
              <a:lnSpc>
                <a:spcPct val="80000"/>
              </a:lnSpc>
            </a:pPr>
            <a:r>
              <a:rPr lang="en-US" altLang="en-US" sz="2200" smtClean="0">
                <a:latin typeface="Arial" charset="0"/>
                <a:cs typeface="Arial" charset="0"/>
              </a:rPr>
              <a:t>Benchmark measures application-level performance</a:t>
            </a:r>
          </a:p>
          <a:p>
            <a:pPr lvl="2">
              <a:lnSpc>
                <a:spcPct val="80000"/>
              </a:lnSpc>
            </a:pPr>
            <a:r>
              <a:rPr lang="en-US" altLang="en-US" sz="1900" smtClean="0">
                <a:latin typeface="Arial" charset="0"/>
                <a:cs typeface="Arial" charset="0"/>
              </a:rPr>
              <a:t>Uses file system APIs at the </a:t>
            </a:r>
            <a:r>
              <a:rPr lang="en-US" altLang="en-US" sz="1900" i="1" smtClean="0">
                <a:latin typeface="Arial" charset="0"/>
                <a:cs typeface="Arial" charset="0"/>
              </a:rPr>
              <a:t>client</a:t>
            </a:r>
          </a:p>
          <a:p>
            <a:pPr lvl="1">
              <a:lnSpc>
                <a:spcPct val="80000"/>
              </a:lnSpc>
            </a:pPr>
            <a:r>
              <a:rPr lang="en-US" altLang="en-US" sz="2200" smtClean="0">
                <a:latin typeface="Arial" charset="0"/>
                <a:cs typeface="Arial" charset="0"/>
              </a:rPr>
              <a:t>Advanced measurement – quality of service</a:t>
            </a:r>
          </a:p>
          <a:p>
            <a:pPr lvl="2">
              <a:lnSpc>
                <a:spcPct val="80000"/>
              </a:lnSpc>
            </a:pPr>
            <a:r>
              <a:rPr lang="en-US" altLang="en-US" sz="1900" smtClean="0">
                <a:latin typeface="Arial" charset="0"/>
                <a:cs typeface="Arial" charset="0"/>
              </a:rPr>
              <a:t>Ops and latency don’t tell the whole story → business metrics</a:t>
            </a:r>
          </a:p>
          <a:p>
            <a:pPr>
              <a:lnSpc>
                <a:spcPct val="80000"/>
              </a:lnSpc>
            </a:pPr>
            <a:r>
              <a:rPr lang="en-US" altLang="en-US" sz="2200" smtClean="0">
                <a:latin typeface="Arial" charset="0"/>
                <a:cs typeface="Arial" charset="0"/>
              </a:rPr>
              <a:t>Ability to measure broad range of products and configurations</a:t>
            </a:r>
          </a:p>
          <a:p>
            <a:pPr lvl="1">
              <a:lnSpc>
                <a:spcPct val="80000"/>
              </a:lnSpc>
            </a:pPr>
            <a:r>
              <a:rPr lang="en-US" altLang="en-US" sz="2200" smtClean="0">
                <a:latin typeface="Arial" charset="0"/>
                <a:cs typeface="Arial" charset="0"/>
              </a:rPr>
              <a:t>Clients, Servers, Local File Systems, Networking Transports</a:t>
            </a:r>
          </a:p>
          <a:p>
            <a:pPr lvl="2">
              <a:lnSpc>
                <a:spcPct val="80000"/>
              </a:lnSpc>
            </a:pPr>
            <a:r>
              <a:rPr lang="en-US" altLang="en-US" sz="1900" smtClean="0">
                <a:latin typeface="Arial" charset="0"/>
                <a:cs typeface="Arial" charset="0"/>
              </a:rPr>
              <a:t>All of these now contribute to measured performance of solution</a:t>
            </a:r>
          </a:p>
          <a:p>
            <a:pPr lvl="1">
              <a:lnSpc>
                <a:spcPct val="80000"/>
              </a:lnSpc>
            </a:pPr>
            <a:r>
              <a:rPr lang="en-US" altLang="en-US" sz="2200" smtClean="0">
                <a:latin typeface="Arial" charset="0"/>
                <a:cs typeface="Arial" charset="0"/>
              </a:rPr>
              <a:t>Allowing for multi-tiered storage solutions</a:t>
            </a:r>
          </a:p>
        </p:txBody>
      </p:sp>
      <p:sp>
        <p:nvSpPr>
          <p:cNvPr id="28676" name="Slide Number Placeholder 3"/>
          <p:cNvSpPr>
            <a:spLocks noGrp="1"/>
          </p:cNvSpPr>
          <p:nvPr>
            <p:ph type="sldNum" sz="quarter" idx="10"/>
          </p:nvPr>
        </p:nvSpPr>
        <p:spPr bwMode="auto">
          <a:noFill/>
          <a:ln>
            <a:miter lim="800000"/>
            <a:headEnd/>
            <a:tailEnd/>
          </a:ln>
        </p:spPr>
        <p:txBody>
          <a:bodyPr/>
          <a:lstStyle/>
          <a:p>
            <a:fld id="{E4F6C30A-A02E-4B40-8AF3-7BEC33C103BC}" type="slidenum">
              <a:rPr lang="en-US" altLang="en-US"/>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nc">
  <a:themeElements>
    <a:clrScheme name="SDC_Slides_08_Template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C_Slides_08_Template_4">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DC_Slides_08_Template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C_Slides_08_Template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C_Slides_08_Template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C_Slides_08_Template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C_Slides_08_Template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C_Slides_08_Template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C_Slides_08_Template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C_Slides_08_Template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C_Slides_08_Template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C_Slides_08_Template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C_Slides_08_Template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C_Slides_08_Template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20D70C2445434A845B5808219C339B" ma:contentTypeVersion="1" ma:contentTypeDescription="Create a new document." ma:contentTypeScope="" ma:versionID="43384758e8e0d4c084433a47f9f58f6d">
  <xsd:schema xmlns:xsd="http://www.w3.org/2001/XMLSchema" xmlns:xs="http://www.w3.org/2001/XMLSchema" xmlns:p="http://schemas.microsoft.com/office/2006/metadata/properties" xmlns:ns3="8c8a55b5-7f2d-42eb-bcd5-c7d3df38edfc" targetNamespace="http://schemas.microsoft.com/office/2006/metadata/properties" ma:root="true" ma:fieldsID="8e197183aed223b13b0c4be04bd5254f" ns3:_="">
    <xsd:import namespace="8c8a55b5-7f2d-42eb-bcd5-c7d3df38edf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8a55b5-7f2d-42eb-bcd5-c7d3df38ed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BB8099F9-C5A7-4D24-8676-100F380C35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8a55b5-7f2d-42eb-bcd5-c7d3df38ed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AA2699-F000-4B97-8637-355FB04B01EF}">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SDC09_speaker_template</Template>
  <TotalTime>11187</TotalTime>
  <Words>2266</Words>
  <Application>Microsoft Office PowerPoint</Application>
  <PresentationFormat>On-screen Show (4:3)</PresentationFormat>
  <Paragraphs>344</Paragraphs>
  <Slides>44</Slides>
  <Notes>4</Notes>
  <HiddenSlides>1</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Presentation-nc</vt:lpstr>
      <vt:lpstr>Office Theme</vt:lpstr>
      <vt:lpstr>SPEC SFS 2014 An Under-the-Hood Review</vt:lpstr>
      <vt:lpstr>SPEC SFS 2014 The Workloads and Metrics an Under-the-Hood Review</vt:lpstr>
      <vt:lpstr>Today’s Outline</vt:lpstr>
      <vt:lpstr>Tonight’s BOF</vt:lpstr>
      <vt:lpstr>SPEC Standard Performance Evaluation Corporation</vt:lpstr>
      <vt:lpstr>Disclaimer</vt:lpstr>
      <vt:lpstr>SPEC SFS 2014 Contributions</vt:lpstr>
      <vt:lpstr>Motivation for SPEC SFS 2014</vt:lpstr>
      <vt:lpstr>Motivation for SPEC SFS 2014</vt:lpstr>
      <vt:lpstr>SPEC SFS 2014 Framework </vt:lpstr>
      <vt:lpstr>SPEC SFS 2014 Framework </vt:lpstr>
      <vt:lpstr>SPEC SFS 2014 Framework </vt:lpstr>
      <vt:lpstr>SPEC SFS 2014 Reporting</vt:lpstr>
      <vt:lpstr>SPEC SFS 2014 Reporting Publication of Results</vt:lpstr>
      <vt:lpstr>SPEC SFS 2014 Reporting Run and Reporting Rules</vt:lpstr>
      <vt:lpstr>SPEC SFS 2014 Reporting Run and Reporting Rules  Highlights</vt:lpstr>
      <vt:lpstr>SPEC SFS 2014 Reporting No “newfs” Requirement</vt:lpstr>
      <vt:lpstr>SPEC SFS 2014 Defining a Workload</vt:lpstr>
      <vt:lpstr>Workloads and Business Metrics Workload Definition</vt:lpstr>
      <vt:lpstr>Workloads and Business Metrics Workload Definition</vt:lpstr>
      <vt:lpstr>Workloads and Business Metrics Business Metric Definition</vt:lpstr>
      <vt:lpstr>Workloads and Business Metrics Business Metric Scaling</vt:lpstr>
      <vt:lpstr>Workloads and Business Metrics Business Metric Success Criteria</vt:lpstr>
      <vt:lpstr>Workloads and Business Metrics Business Metric Success Criteria</vt:lpstr>
      <vt:lpstr>Workloads and Business Metrics Business Metric Success Criteria</vt:lpstr>
      <vt:lpstr>Workloads and Business Metrics Benchmark Results</vt:lpstr>
      <vt:lpstr>Workloads and Business Metrics Benchmark Results</vt:lpstr>
      <vt:lpstr>Workloads and Business Metrics Benchmark Results</vt:lpstr>
      <vt:lpstr>Workloads and Business Metrics Benchmark Results</vt:lpstr>
      <vt:lpstr>Workloads and Business Metrics Benchmark Results</vt:lpstr>
      <vt:lpstr>Workloads and Business Metrics Overall Response Time</vt:lpstr>
      <vt:lpstr>SPEC SFS 2014 Workloads</vt:lpstr>
      <vt:lpstr>SPEC SFS 2014 Workloads Video Data Acquisition (VDA)</vt:lpstr>
      <vt:lpstr>SPEC SFS 2014 Workloads Video Data Acquisition (VDA)</vt:lpstr>
      <vt:lpstr>SPEC SFS 2014 Workloads Virtual Desktop Infrastructure (VDI)</vt:lpstr>
      <vt:lpstr>SPEC SFS 2014 Workloads Virtual Desktop Infrastructure (VDI)</vt:lpstr>
      <vt:lpstr>SPEC SFS 2014 Workloads Software Build (SWBUILD)</vt:lpstr>
      <vt:lpstr>SPEC SFS 2014 Workloads Software Build (SWBUILD)</vt:lpstr>
      <vt:lpstr>SPEC SFS 2014 Workloads DATABASE</vt:lpstr>
      <vt:lpstr>SPEC SFS 2014 Workloads DATABASE</vt:lpstr>
      <vt:lpstr>SPEC SFS 2014 Read Size Distribution</vt:lpstr>
      <vt:lpstr>SPEC SFS 2014 Write Size Distribution</vt:lpstr>
      <vt:lpstr>SPEC SFS 2014 Workloads Summary</vt:lpstr>
      <vt:lpstr>Future Investigations</vt:lpstr>
    </vt:vector>
  </TitlesOfParts>
  <Company>SNIA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lleger</dc:creator>
  <cp:lastModifiedBy>SF</cp:lastModifiedBy>
  <cp:revision>256</cp:revision>
  <dcterms:created xsi:type="dcterms:W3CDTF">2008-02-16T00:34:57Z</dcterms:created>
  <dcterms:modified xsi:type="dcterms:W3CDTF">2015-02-12T14:39:36Z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0x010100C220D70C2445434A845B5808219C339B</vt:lpwstr>
  </property>
</Properties>
</file>